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s://en.wikipedia.org/wiki/Advocacy" TargetMode="External"/><Relationship Id="rId4" Type="http://schemas.openxmlformats.org/officeDocument/2006/relationships/hyperlink" Target="https://en.wikipedia.org/wiki/Free-market" TargetMode="External"/><Relationship Id="rId5" Type="http://schemas.openxmlformats.org/officeDocument/2006/relationships/hyperlink" Target="https://en.wikipedia.org/wiki/Environmental_issues" TargetMode="External"/><Relationship Id="rId6" Type="http://schemas.openxmlformats.org/officeDocument/2006/relationships/hyperlink" Target="http://www.irena.org/publications/2016/Jun/End-of-life-management-Solar-Photovoltaic-Panels"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dailymail.co.uk/news/article-1356725/Newbury-horse-deaths-Investigators-remove-cable-racecourse.html"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r>
              <a:t>No real notes on this slide.  Just to talk around the bullet points.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marL="332613" indent="-332613" defTabSz="886966">
              <a:spcBef>
                <a:spcPts val="1200"/>
              </a:spcBef>
              <a:buSzPct val="100000"/>
              <a:buFont typeface="Arial"/>
              <a:buChar char="•"/>
              <a:defRPr b="1"/>
            </a:pPr>
            <a:r>
              <a:t>The Norton substation is the driver for this project.  That grid connection is one of only a few in the country with current capacity to take the connections required – that alone demonstrates the vast size of this proposal.</a:t>
            </a:r>
            <a:endParaRPr sz="2100"/>
          </a:p>
          <a:p>
            <a:pPr marL="332613" indent="-332613" defTabSz="886966">
              <a:spcBef>
                <a:spcPts val="1200"/>
              </a:spcBef>
              <a:buSzPct val="100000"/>
              <a:buFont typeface="Arial"/>
              <a:buChar char="•"/>
              <a:defRPr b="1"/>
            </a:pPr>
          </a:p>
          <a:p>
            <a:pPr marL="332613" indent="-332613" defTabSz="886966">
              <a:spcBef>
                <a:spcPts val="1200"/>
              </a:spcBef>
              <a:buSzPct val="100000"/>
              <a:buFont typeface="Arial"/>
              <a:buChar char="•"/>
              <a:defRPr b="1"/>
            </a:pPr>
            <a:r>
              <a:t>Money – the above allows the developer the cheapest way to connect to the grid.  Any alternative involving new grid connections involves more investment at the outset which would eat into the profit margin of the developer.  They go with the cheapest option without consideration of local impacts.</a:t>
            </a:r>
            <a:endParaRPr sz="2100"/>
          </a:p>
          <a:p>
            <a:pPr marL="332613" indent="-332613" defTabSz="886966">
              <a:spcBef>
                <a:spcPts val="1200"/>
              </a:spcBef>
              <a:buSzPct val="100000"/>
              <a:buFont typeface="Arial"/>
              <a:buChar char="•"/>
              <a:defRPr b="1"/>
            </a:pPr>
          </a:p>
          <a:p>
            <a:pPr marL="332613" indent="-332613" defTabSz="886966">
              <a:spcBef>
                <a:spcPts val="1200"/>
              </a:spcBef>
              <a:buSzPct val="100000"/>
              <a:buFont typeface="Arial"/>
              <a:buChar char="•"/>
              <a:defRPr b="1"/>
            </a:pPr>
            <a:r>
              <a:t>Availability of land.  There appears to be a number of landowners willing to lease their land as part of the project.</a:t>
            </a:r>
            <a:endParaRPr sz="2100"/>
          </a:p>
          <a:p>
            <a:pPr>
              <a:defRPr b="1" sz="2100"/>
            </a:pPr>
          </a:p>
          <a:p>
            <a:pPr>
              <a:defRPr>
                <a:solidFill>
                  <a:srgbClr val="FF0000"/>
                </a:solidFill>
              </a:defRPr>
            </a:pPr>
            <a:r>
              <a:t>MARK  - I think we said you were going to include an image that included the rest of the sites now I have created more space on this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defRPr b="1"/>
            </a:pPr>
            <a:r>
              <a:t>Notes for last bullet  - point to demonstrate is the unknown on what will happen to land afterwatds.</a:t>
            </a:r>
          </a:p>
          <a:p>
            <a:pPr>
              <a:defRPr b="1"/>
            </a:pPr>
          </a:p>
          <a:p>
            <a:pPr>
              <a:defRPr b="1"/>
            </a:pPr>
            <a:r>
              <a:t>If downgraded, the landowner is essentially saying it is lower quality arable land. In the future, it may therefore be easier at the end of the 40 year lifespan of the panels to claim the land can not be reverted to arable land as it is poor quality by then (40 years with no fertilisation?!) and make it easier to obtain change of use for say housebuilding.  This wont impact most people in this room, but will impact our children and the next generation.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marL="533400" indent="-358775" defTabSz="676655">
              <a:lnSpc>
                <a:spcPct val="110000"/>
              </a:lnSpc>
              <a:spcBef>
                <a:spcPts val="1200"/>
              </a:spcBef>
              <a:buSzPct val="100000"/>
              <a:buFont typeface="Arial"/>
              <a:buChar char="•"/>
              <a:defRPr b="1"/>
            </a:pPr>
            <a:r>
              <a:t>The risk of replacing an energy crisis with a food availability crisis.  We are already seeing empty shelves at supermarkets.  Each solar farm removes agricultural land from the UK food supply chain.</a:t>
            </a:r>
          </a:p>
          <a:p>
            <a:pPr marL="533400" indent="-358775" defTabSz="676655">
              <a:lnSpc>
                <a:spcPct val="110000"/>
              </a:lnSpc>
              <a:spcBef>
                <a:spcPts val="1200"/>
              </a:spcBef>
              <a:buSzPct val="100000"/>
              <a:buFont typeface="Arial"/>
              <a:buChar char="•"/>
              <a:defRPr b="1"/>
            </a:pPr>
          </a:p>
          <a:p>
            <a:pPr marL="533400" indent="-358775" defTabSz="676655">
              <a:lnSpc>
                <a:spcPct val="110000"/>
              </a:lnSpc>
              <a:spcBef>
                <a:spcPts val="1200"/>
              </a:spcBef>
              <a:buSzPct val="100000"/>
              <a:buFont typeface="Arial"/>
              <a:buChar char="•"/>
              <a:defRPr b="1"/>
            </a:pPr>
            <a:r>
              <a:t>Generally, it takes about 200 acres to generate the same electricity by solar panels as ONE North Sea wind turbine. This represents a grossly inefficient use of precious land, whatever its quality.</a:t>
            </a:r>
          </a:p>
          <a:p>
            <a:pPr indent="174625" defTabSz="676655">
              <a:lnSpc>
                <a:spcPct val="110000"/>
              </a:lnSpc>
              <a:spcBef>
                <a:spcPts val="1200"/>
              </a:spcBef>
              <a:defRPr b="1"/>
            </a:pPr>
          </a:p>
          <a:p>
            <a:pPr marL="533400" indent="-358775" defTabSz="338326">
              <a:lnSpc>
                <a:spcPct val="110000"/>
              </a:lnSpc>
              <a:spcBef>
                <a:spcPts val="1200"/>
              </a:spcBef>
              <a:buSzPct val="100000"/>
              <a:buChar char="•"/>
              <a:defRPr b="1" i="1">
                <a:solidFill>
                  <a:srgbClr val="040404"/>
                </a:solidFill>
              </a:defRPr>
            </a:pPr>
            <a:r>
              <a:t>Solar panels generate 300 times more toxic waste per unit of energy than nuclear power plants. They also contain lead, cadmium, and other toxic (even carcinogenic) chemicals that cannot be removed without breaking apart the entire panel. Worse, rainwater can wash many of these toxics out of the fragments of solar modules over time. (From The Committee for a Constructive Tomorrow (CFACT) a US-based nonprofit organization founded in 1985 that </a:t>
            </a:r>
            <a:r>
              <a:rPr u="sng">
                <a:solidFill>
                  <a:srgbClr val="0000FF"/>
                </a:solidFill>
                <a:uFill>
                  <a:solidFill>
                    <a:srgbClr val="0000FF"/>
                  </a:solidFill>
                </a:uFill>
                <a:hlinkClick r:id="rId3" invalidUrl="" action="" tgtFrame="" tooltip="" history="1" highlightClick="0" endSnd="0"/>
              </a:rPr>
              <a:t>advocates</a:t>
            </a:r>
            <a:r>
              <a:t> for </a:t>
            </a:r>
            <a:r>
              <a:rPr u="sng">
                <a:solidFill>
                  <a:srgbClr val="0000FF"/>
                </a:solidFill>
                <a:uFill>
                  <a:solidFill>
                    <a:srgbClr val="0000FF"/>
                  </a:solidFill>
                </a:uFill>
                <a:hlinkClick r:id="rId4" invalidUrl="" action="" tgtFrame="" tooltip="" history="1" highlightClick="0" endSnd="0"/>
              </a:rPr>
              <a:t>free-market</a:t>
            </a:r>
            <a:r>
              <a:t> solutions to </a:t>
            </a:r>
            <a:r>
              <a:rPr u="sng">
                <a:solidFill>
                  <a:srgbClr val="0000FF"/>
                </a:solidFill>
                <a:uFill>
                  <a:solidFill>
                    <a:srgbClr val="0000FF"/>
                  </a:solidFill>
                </a:uFill>
                <a:hlinkClick r:id="rId5" invalidUrl="" action="" tgtFrame="" tooltip="" history="1" highlightClick="0" endSnd="0"/>
              </a:rPr>
              <a:t>environmental issues</a:t>
            </a:r>
            <a:r>
              <a:t>.)</a:t>
            </a:r>
            <a:endParaRPr sz="1100"/>
          </a:p>
          <a:p>
            <a:pPr indent="174625" defTabSz="338326">
              <a:lnSpc>
                <a:spcPct val="110000"/>
              </a:lnSpc>
              <a:spcBef>
                <a:spcPts val="1200"/>
              </a:spcBef>
              <a:defRPr b="1" i="1">
                <a:solidFill>
                  <a:srgbClr val="040404"/>
                </a:solidFill>
              </a:defRPr>
            </a:pPr>
          </a:p>
          <a:p>
            <a:pPr marL="533400" indent="-358775" defTabSz="338326">
              <a:lnSpc>
                <a:spcPct val="110000"/>
              </a:lnSpc>
              <a:spcBef>
                <a:spcPts val="1200"/>
              </a:spcBef>
              <a:buSzPct val="100000"/>
              <a:buChar char="•"/>
              <a:defRPr b="1" i="1"/>
            </a:pPr>
            <a:r>
              <a:t>The International Renewable Energy Agency (IRENA) in 2016 estimated there was about 250,000 metric tonnes of solar panel waste in the world at the end of that year. </a:t>
            </a:r>
            <a:r>
              <a:rPr u="sng">
                <a:solidFill>
                  <a:srgbClr val="0000FF"/>
                </a:solidFill>
                <a:uFill>
                  <a:solidFill>
                    <a:srgbClr val="0000FF"/>
                  </a:solidFill>
                </a:uFill>
                <a:hlinkClick r:id="rId6" invalidUrl="" action="" tgtFrame="" tooltip="" history="1" highlightClick="0" endSnd="0"/>
              </a:rPr>
              <a:t>IRENA projected</a:t>
            </a:r>
            <a:r>
              <a:rPr>
                <a:solidFill>
                  <a:srgbClr val="333333"/>
                </a:solidFill>
              </a:rPr>
              <a:t> </a:t>
            </a:r>
            <a:r>
              <a:t>that this amount could reach 78 million metric tonnes by 2050.</a:t>
            </a:r>
            <a:endParaRPr sz="1300">
              <a:solidFill>
                <a:srgbClr val="333333"/>
              </a:solidFill>
            </a:endParaRPr>
          </a:p>
          <a:p>
            <a:pPr indent="174625" defTabSz="338326">
              <a:lnSpc>
                <a:spcPct val="110000"/>
              </a:lnSpc>
              <a:spcBef>
                <a:spcPts val="1200"/>
              </a:spcBef>
              <a:defRPr b="1" i="1"/>
            </a:pPr>
          </a:p>
          <a:p>
            <a:pPr marL="533400" indent="-358775" defTabSz="676655">
              <a:lnSpc>
                <a:spcPct val="110000"/>
              </a:lnSpc>
              <a:spcBef>
                <a:spcPts val="1200"/>
              </a:spcBef>
              <a:buSzPct val="100000"/>
              <a:buFont typeface="Arial"/>
              <a:buChar char="•"/>
              <a:defRPr b="1"/>
            </a:pPr>
            <a:r>
              <a:t>There are potential issues with the carbon footprint of solar panels themselves meaning the electricity isn’t as clean as is claimed.</a:t>
            </a:r>
          </a:p>
          <a:p>
            <a:pPr indent="174625" defTabSz="676655">
              <a:lnSpc>
                <a:spcPct val="110000"/>
              </a:lnSpc>
              <a:spcBef>
                <a:spcPts val="1200"/>
              </a:spcBef>
              <a:defRPr b="1"/>
            </a:pPr>
          </a:p>
          <a:p>
            <a:pPr marL="533400" indent="-358775" defTabSz="676655">
              <a:lnSpc>
                <a:spcPct val="110000"/>
              </a:lnSpc>
              <a:spcBef>
                <a:spcPts val="1200"/>
              </a:spcBef>
              <a:buSzPct val="100000"/>
              <a:buFont typeface="Arial"/>
              <a:buChar char="•"/>
              <a:defRPr b="1"/>
            </a:pPr>
            <a:r>
              <a:t>Potential issues with slave labour in China where the majority of panels are made.</a:t>
            </a:r>
          </a:p>
          <a:p>
            <a:pPr indent="174625" defTabSz="676655">
              <a:lnSpc>
                <a:spcPct val="110000"/>
              </a:lnSpc>
              <a:spcBef>
                <a:spcPts val="1200"/>
              </a:spcBef>
              <a:defRPr b="1"/>
            </a:pPr>
          </a:p>
          <a:p>
            <a:pPr marL="533400" indent="-358775" defTabSz="676655">
              <a:lnSpc>
                <a:spcPct val="110000"/>
              </a:lnSpc>
              <a:spcBef>
                <a:spcPts val="1200"/>
              </a:spcBef>
              <a:buSzPct val="100000"/>
              <a:buFont typeface="Arial"/>
              <a:buChar char="•"/>
              <a:defRPr b="1"/>
            </a:pPr>
            <a:r>
              <a:t>Government seem unwilling to apply common sense strategy over Solar – why for example is it not law for new build homes to have solar panels on the roof?</a:t>
            </a:r>
          </a:p>
          <a:p>
            <a:pPr indent="174625" defTabSz="676655">
              <a:lnSpc>
                <a:spcPct val="110000"/>
              </a:lnSpc>
              <a:spcBef>
                <a:spcPts val="1200"/>
              </a:spcBef>
              <a:defRPr b="1"/>
            </a:pPr>
          </a:p>
          <a:p>
            <a:pPr marL="533400" indent="-358775" defTabSz="676655">
              <a:lnSpc>
                <a:spcPct val="110000"/>
              </a:lnSpc>
              <a:spcBef>
                <a:spcPts val="1200"/>
              </a:spcBef>
              <a:buSzPct val="100000"/>
              <a:buFont typeface="Arial"/>
              <a:buChar char="•"/>
              <a:defRPr b="1"/>
            </a:pPr>
            <a:r>
              <a:t>I think everyone could agree that vast solar developments could be placed on brown field sites which would then not eat into agricultural land – the reason this doesn’t happen….it costs the developer more to get brownfield land ready, which again eats into the profit margin for them.  They would also have to fork out on creating a grid connection.  The most profitable way for the developer to go is to use farm land.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marL="342900" indent="-342900">
              <a:lnSpc>
                <a:spcPct val="110000"/>
              </a:lnSpc>
              <a:spcBef>
                <a:spcPts val="1200"/>
              </a:spcBef>
              <a:buSzPct val="100000"/>
              <a:buFont typeface="Arial"/>
              <a:buChar char="•"/>
              <a:defRPr b="1"/>
            </a:pPr>
            <a:r>
              <a:t>First and foremost this isn’t just about solar panels.  People may think if they cant see a solar panel from their home, this wont impact them - Think again!</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The infrastructure here is vast including:  cables, huge storage batteries, CCTV units on poles, fencing, service roads, antennae linking the various sites</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Fields of solar panels or an industrial complex?  The location of this infrastructure covers virtually every field surrounding the village, on every approach, with a significant element of it behind the high street to the South</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To date, most solar developments have been on individual fields of a certain size, largely hidden from roads, set back, and fundamentally away from residential properties and villages</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Byers Gill changes that.  This is one of the first developments that encroaches onto residential areas so closely.</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The visual impact is only one of several – and to a point the visual impact on us may actually be the least important.  This development could change our life’s forever.</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We all live in Bishopton as we were either born into a rural life or moved to a rural area for the benefits that can bring.  This will change so many aspects of what makes our home our home.</a:t>
            </a:r>
            <a:endParaRPr sz="1600"/>
          </a:p>
          <a:p>
            <a:pPr marL="342900" indent="-342900">
              <a:lnSpc>
                <a:spcPct val="110000"/>
              </a:lnSpc>
              <a:spcBef>
                <a:spcPts val="1200"/>
              </a:spcBef>
              <a:buSzPct val="100000"/>
              <a:buFont typeface="Arial"/>
              <a:buChar char="•"/>
              <a:defRPr b="1"/>
            </a:pPr>
          </a:p>
          <a:p>
            <a:pPr marL="342900" indent="-342900">
              <a:lnSpc>
                <a:spcPct val="110000"/>
              </a:lnSpc>
              <a:spcBef>
                <a:spcPts val="1200"/>
              </a:spcBef>
              <a:buSzPct val="100000"/>
              <a:buFont typeface="Arial"/>
              <a:buChar char="•"/>
              <a:defRPr b="1"/>
            </a:pPr>
            <a:r>
              <a:t>Scope creep.  All applications are dealt within their own right.  As people saw recently with Gately Moor, the approval is based on that one application only.  They do not consider other applications either already approved or in the pipeline.  This means no one considers the cumulative effect of approval after approval of these schemes.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defRPr b="1"/>
            </a:pPr>
            <a:r>
              <a:t> (</a:t>
            </a:r>
            <a:r>
              <a:rPr u="sng">
                <a:solidFill>
                  <a:srgbClr val="0000FF"/>
                </a:solidFill>
                <a:uFill>
                  <a:solidFill>
                    <a:srgbClr val="0000FF"/>
                  </a:solidFill>
                </a:uFill>
                <a:hlinkClick r:id="rId3" invalidUrl="" action="" tgtFrame="" tooltip="" history="1" highlightClick="0" endSnd="0"/>
              </a:rPr>
              <a:t>Newbury horse deaths: Investigators remove cable from racecourse | Daily Mail Online</a:t>
            </a:r>
            <a:r>
              <a:t>)</a:t>
            </a:r>
          </a:p>
          <a:p>
            <a:pPr>
              <a:defRPr b="1"/>
            </a:pPr>
          </a:p>
          <a:p>
            <a:pPr>
              <a:defRPr b="1"/>
            </a:pPr>
          </a:p>
          <a:p>
            <a:pPr marL="342900" indent="-342900" algn="just">
              <a:spcBef>
                <a:spcPts val="1200"/>
              </a:spcBef>
              <a:buSzPct val="100000"/>
              <a:buFont typeface="Arial"/>
              <a:buChar char="•"/>
              <a:defRPr b="1" sz="1400" u="sng"/>
            </a:pPr>
            <a:r>
              <a:t>Health</a:t>
            </a:r>
            <a:r>
              <a:rPr sz="1200" u="none"/>
              <a:t> – this complex will create a huge electro magnetic field around the village.  There are studies particularly in the US about the health impacts of that on humans.  This is new technology, by definition no one has therefore lived so close to this level of electro magnetic activity for any sustained period.  We are being put in the middle of it for 40 years minimum.  We are being treated as guinea pigs to an extent as no one truly understands the impact on the human body of such sustained exposure.  There are no real life studies of this level of electro magnetic activity on things like pacemakers</a:t>
            </a:r>
            <a:endParaRPr sz="1500"/>
          </a:p>
          <a:p>
            <a:pPr algn="just">
              <a:spcBef>
                <a:spcPts val="1200"/>
              </a:spcBef>
              <a:defRPr b="1"/>
            </a:pPr>
          </a:p>
          <a:p>
            <a:pPr marL="342900" indent="-342900" algn="just">
              <a:spcBef>
                <a:spcPts val="1200"/>
              </a:spcBef>
              <a:buClr>
                <a:srgbClr val="000000"/>
              </a:buClr>
              <a:buSzPct val="100000"/>
              <a:buFont typeface="Arial"/>
              <a:buChar char="•"/>
              <a:defRPr b="1"/>
            </a:pPr>
            <a:r>
              <a:t>If you trust the government to worry about that and protect us….perhaps have in mind the asbestos scandals of the past and more recently the apparently safe cladding installed in buildings such as Grenfell.  We should not be expected to be the subjects of a 40 year experiment to determine if these things are safe to be around humans.  Other countries keep such large scale developments away from people</a:t>
            </a:r>
            <a:endParaRPr sz="1500"/>
          </a:p>
          <a:p>
            <a:pPr algn="just">
              <a:spcBef>
                <a:spcPts val="1200"/>
              </a:spcBef>
              <a:defRPr b="1"/>
            </a:pPr>
          </a:p>
          <a:p>
            <a:pPr marL="342900" indent="-342900" algn="just">
              <a:spcBef>
                <a:spcPts val="600"/>
              </a:spcBef>
              <a:buSzPct val="100000"/>
              <a:buFont typeface="Arial"/>
              <a:buChar char="•"/>
              <a:defRPr b="1" sz="1400" u="sng"/>
            </a:pPr>
            <a:r>
              <a:t>Dogs and horses</a:t>
            </a:r>
            <a:r>
              <a:rPr u="none"/>
              <a:t>.  </a:t>
            </a:r>
            <a:r>
              <a:rPr sz="1200" u="none"/>
              <a:t>The equipment emits noise at a frequency that is much more impactful on horses and dogs.  Horse riders and dog walkers will appreciate when an animal becomes spooked, the results can be disastrous.  It is no surprise therefore that there are numerous examples of objections to other schemes on equestrian grounds</a:t>
            </a:r>
            <a:endParaRPr sz="1500"/>
          </a:p>
          <a:p>
            <a:pPr indent="358775" algn="just">
              <a:spcBef>
                <a:spcPts val="1200"/>
              </a:spcBef>
              <a:defRPr b="1"/>
            </a:pPr>
            <a:r>
              <a:t>There are examples of cables buried beneath the earth causing fatal electric shocks to horses – in 2011 at Newbury racecourse for example where horse shoes reacted with the electro magnetic fields emitted.  The cables were subsequently dug up and removed for the safety of the horses</a:t>
            </a:r>
            <a:endParaRPr sz="1500"/>
          </a:p>
          <a:p>
            <a:pPr indent="358775" algn="just">
              <a:spcBef>
                <a:spcPts val="1200"/>
              </a:spcBef>
              <a:defRPr b="1"/>
            </a:pPr>
          </a:p>
          <a:p>
            <a:pPr indent="358775" algn="just">
              <a:spcBef>
                <a:spcPts val="1200"/>
              </a:spcBef>
              <a:defRPr b="1"/>
            </a:pPr>
            <a:r>
              <a:t> (</a:t>
            </a:r>
            <a:r>
              <a:rPr u="sng">
                <a:solidFill>
                  <a:srgbClr val="0000FF"/>
                </a:solidFill>
                <a:uFill>
                  <a:solidFill>
                    <a:srgbClr val="0000FF"/>
                  </a:solidFill>
                </a:uFill>
                <a:hlinkClick r:id="rId3" invalidUrl="" action="" tgtFrame="" tooltip="" history="1" highlightClick="0" endSnd="0"/>
              </a:rPr>
              <a:t>Newbury horse deaths: Investigators remove cable from racecourse | Daily Mail Online</a:t>
            </a:r>
            <a:r>
              <a:t>)</a:t>
            </a:r>
            <a:endParaRPr sz="1500"/>
          </a:p>
          <a:p>
            <a:pPr indent="358775" algn="just">
              <a:spcBef>
                <a:spcPts val="1200"/>
              </a:spcBef>
              <a:defRPr b="1"/>
            </a:pPr>
          </a:p>
          <a:p>
            <a:pPr indent="358775" algn="just">
              <a:spcBef>
                <a:spcPts val="1200"/>
              </a:spcBef>
              <a:defRPr b="1"/>
            </a:pPr>
          </a:p>
          <a:p>
            <a:pPr marL="342900" indent="-342900">
              <a:spcBef>
                <a:spcPts val="1200"/>
              </a:spcBef>
              <a:buSzPct val="100000"/>
              <a:buFont typeface="Arial"/>
              <a:buChar char="•"/>
              <a:defRPr b="1" sz="1400" u="sng"/>
            </a:pPr>
            <a:r>
              <a:t>The rural atmosphere</a:t>
            </a:r>
            <a:r>
              <a:rPr sz="1200"/>
              <a:t> </a:t>
            </a:r>
            <a:r>
              <a:rPr sz="1200" u="none"/>
              <a:t>- The sites will be at virtually every single access point to the village.  Once complete, Bishopton in particular will cease to exist as we know it.  Rather than be a rural village in the countryside, Bishopton becomes simply a group of houses surrounded by fields of metal boxes</a:t>
            </a:r>
            <a:endParaRPr sz="1500"/>
          </a:p>
          <a:p>
            <a:pPr marL="342900" indent="-342900">
              <a:spcBef>
                <a:spcPts val="1200"/>
              </a:spcBef>
              <a:buSzPct val="100000"/>
              <a:buFont typeface="Arial"/>
              <a:buChar char="•"/>
              <a:defRPr b="1"/>
            </a:pPr>
          </a:p>
          <a:p>
            <a:pPr marL="342900" indent="-342900">
              <a:spcBef>
                <a:spcPts val="1200"/>
              </a:spcBef>
              <a:buSzPct val="100000"/>
              <a:buFont typeface="Arial"/>
              <a:buChar char="•"/>
              <a:defRPr b="1" sz="1400" u="sng"/>
            </a:pPr>
            <a:r>
              <a:t>Disruption to lives</a:t>
            </a:r>
            <a:r>
              <a:rPr u="none"/>
              <a:t>.  </a:t>
            </a:r>
            <a:r>
              <a:rPr sz="1200" u="none"/>
              <a:t>As stated previously, this site is enormous.  We will be living in the middle of an industrial scale development site for years.  Vast amounts of HGV traffic through and round the village for an unspecified period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marL="342900" indent="-342900">
              <a:spcBef>
                <a:spcPts val="1800"/>
              </a:spcBef>
              <a:buSzPct val="100000"/>
              <a:buFont typeface="Arial"/>
              <a:buChar char="•"/>
              <a:defRPr b="1"/>
            </a:pPr>
            <a:r>
              <a:t>The ongoing industrial activity through use of service roads.  These cut across fields, behind peoples houses and generally cut up the local area significantly.  </a:t>
            </a:r>
            <a:endParaRPr sz="2000"/>
          </a:p>
          <a:p>
            <a:pPr marL="342900" indent="-342900">
              <a:spcBef>
                <a:spcPts val="1800"/>
              </a:spcBef>
              <a:buSzPct val="100000"/>
              <a:buFont typeface="Arial"/>
              <a:buChar char="•"/>
              <a:defRPr b="1"/>
            </a:pPr>
            <a:r>
              <a:t>People walk around the village for fresh air, the views, the peace and quiet and general well being.  The extent of these proposals will impact that.  The level of battery/storage units alone will impact that.  These units are larger than shipping containers.</a:t>
            </a:r>
            <a:endParaRPr sz="2000"/>
          </a:p>
          <a:p>
            <a:pPr marL="342900" indent="-342900">
              <a:spcBef>
                <a:spcPts val="1800"/>
              </a:spcBef>
              <a:buSzPct val="100000"/>
              <a:buFont typeface="Arial"/>
              <a:buChar char="•"/>
              <a:defRPr b="1"/>
            </a:pPr>
            <a:r>
              <a:t>The panels themselves are not low to the floor.  The proposals are for panels 4 metres high, with security fencing much higher.  Walking through them will cease to be a walk in open fields.</a:t>
            </a:r>
            <a:endParaRPr sz="2000"/>
          </a:p>
          <a:p>
            <a:pPr marL="342900" indent="-342900">
              <a:spcBef>
                <a:spcPts val="1800"/>
              </a:spcBef>
              <a:buSzPct val="100000"/>
              <a:buFont typeface="Arial"/>
              <a:buChar char="•"/>
              <a:defRPr b="1"/>
            </a:pPr>
            <a:r>
              <a:t>The village itself.  Much of the plans involve running cables through the village.  These cables are industrial scale cabling, not your regular TV or phone wiring.  </a:t>
            </a:r>
            <a:endParaRPr sz="2000"/>
          </a:p>
          <a:p>
            <a:pPr marL="342900" indent="-342900">
              <a:spcBef>
                <a:spcPts val="1200"/>
              </a:spcBef>
              <a:buSzPct val="100000"/>
              <a:buFont typeface="Arial"/>
              <a:buChar char="•"/>
              <a:defRPr b="1"/>
            </a:pPr>
            <a:r>
              <a:t>Some people may have recently noticed the tree surveys taking place on behalf of the developer.  If the trees impact the cabling in any way, such as through root mass interference, the trees wont just be lopped, they may be torn down completely.  Once things like this are gone, they will never return.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marL="336041" indent="-336041" defTabSz="896111">
              <a:spcBef>
                <a:spcPts val="1800"/>
              </a:spcBef>
              <a:buSzPct val="100000"/>
              <a:buFont typeface="Arial"/>
              <a:buChar char="•"/>
              <a:defRPr b="1" sz="2300" u="sng"/>
            </a:pPr>
            <a:r>
              <a:t>Safety</a:t>
            </a:r>
            <a:r>
              <a:rPr sz="1200" u="none"/>
              <a:t> - In the recent high winds, people may have seen the impact on a similar solar field near the A19.  Smashed panels, leaking chemicals, heavy loose objects scattered across the field.  This remains unrectified a year on.  </a:t>
            </a:r>
          </a:p>
          <a:p>
            <a:pPr marL="336041" indent="-336041" defTabSz="896111">
              <a:spcBef>
                <a:spcPts val="1800"/>
              </a:spcBef>
              <a:buSzPct val="100000"/>
              <a:buFont typeface="Arial"/>
              <a:buChar char="•"/>
              <a:defRPr b="1" sz="2300" u="sng"/>
            </a:pPr>
            <a:r>
              <a:t>The school</a:t>
            </a:r>
            <a:r>
              <a:rPr sz="1200"/>
              <a:t> </a:t>
            </a:r>
            <a:r>
              <a:rPr sz="1200" u="none"/>
              <a:t>- A significant part of this development is right next to the school.  The school is important as a village school.  A rarity in the modern UK.  There is a real risk that parents would remove their children from the school if there are safety concerns.  Once numbers reduce, the existence of the school itself becomes questionable.  This is a very real risk. </a:t>
            </a:r>
          </a:p>
          <a:p>
            <a:pPr marL="336041" indent="-336041" defTabSz="896111">
              <a:spcBef>
                <a:spcPts val="1800"/>
              </a:spcBef>
              <a:buSzPct val="100000"/>
              <a:buFont typeface="Arial"/>
              <a:buChar char="•"/>
              <a:defRPr b="1" sz="2300" u="sng"/>
            </a:pPr>
            <a:r>
              <a:t>The long term future of the village</a:t>
            </a:r>
            <a:r>
              <a:rPr sz="1200"/>
              <a:t> </a:t>
            </a:r>
            <a:r>
              <a:rPr sz="1200" u="none"/>
              <a:t>- This may deter inward moving families,  Once that happens, the village may decline, once numbers reduce, local businesses will also be impacted.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1"/>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6"/>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65"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6"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67" name="Text Placeholder 3"/>
          <p:cNvSpPr/>
          <p:nvPr>
            <p:ph type="body" sz="quarter" idx="21"/>
          </p:nvPr>
        </p:nvSpPr>
        <p:spPr>
          <a:xfrm>
            <a:off x="839785" y="2057400"/>
            <a:ext cx="3932244" cy="3811588"/>
          </a:xfrm>
          <a:prstGeom prst="rect">
            <a:avLst/>
          </a:prstGeom>
        </p:spPr>
        <p:txBody>
          <a:bodyPr/>
          <a:lstStyle/>
          <a:p>
            <a:pP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75"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6"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77"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81" y="6404294"/>
            <a:ext cx="258620"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bishoptonvillagesactiongroup.org"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1212426" y="357809"/>
            <a:ext cx="9144001" cy="1160625"/>
          </a:xfrm>
          <a:prstGeom prst="rect">
            <a:avLst/>
          </a:prstGeom>
        </p:spPr>
        <p:txBody>
          <a:bodyPr anchor="t"/>
          <a:lstStyle>
            <a:lvl1pPr>
              <a:defRPr b="1" sz="4800"/>
            </a:lvl1pPr>
          </a:lstStyle>
          <a:p>
            <a:pPr/>
            <a:r>
              <a:t>Bishopton Villages Action Group</a:t>
            </a:r>
          </a:p>
        </p:txBody>
      </p:sp>
      <p:pic>
        <p:nvPicPr>
          <p:cNvPr id="95" name="village needs you.jpeg" descr="village needs you.jpeg"/>
          <p:cNvPicPr>
            <a:picLocks noChangeAspect="1"/>
          </p:cNvPicPr>
          <p:nvPr/>
        </p:nvPicPr>
        <p:blipFill>
          <a:blip r:embed="rId2">
            <a:extLst/>
          </a:blip>
          <a:stretch>
            <a:fillRect/>
          </a:stretch>
        </p:blipFill>
        <p:spPr>
          <a:xfrm>
            <a:off x="4880038" y="2121914"/>
            <a:ext cx="2628904" cy="3098803"/>
          </a:xfrm>
          <a:prstGeom prst="rect">
            <a:avLst/>
          </a:prstGeom>
          <a:ln w="12700">
            <a:miter lim="400000"/>
          </a:ln>
        </p:spPr>
      </p:pic>
      <p:pic>
        <p:nvPicPr>
          <p:cNvPr id="96" name="IMG_1508.JPG" descr="IMG_1508.JPG"/>
          <p:cNvPicPr>
            <a:picLocks noChangeAspect="1"/>
          </p:cNvPicPr>
          <p:nvPr/>
        </p:nvPicPr>
        <p:blipFill>
          <a:blip r:embed="rId3">
            <a:extLst/>
          </a:blip>
          <a:stretch>
            <a:fillRect/>
          </a:stretch>
        </p:blipFill>
        <p:spPr>
          <a:xfrm>
            <a:off x="7620000" y="3774556"/>
            <a:ext cx="3945834" cy="2629538"/>
          </a:xfrm>
          <a:prstGeom prst="rect">
            <a:avLst/>
          </a:prstGeom>
          <a:ln w="12700">
            <a:miter lim="400000"/>
          </a:ln>
        </p:spPr>
      </p:pic>
      <p:pic>
        <p:nvPicPr>
          <p:cNvPr id="97" name="IMG_1533.PNG" descr="IMG_1533.PNG"/>
          <p:cNvPicPr>
            <a:picLocks noChangeAspect="1"/>
          </p:cNvPicPr>
          <p:nvPr/>
        </p:nvPicPr>
        <p:blipFill>
          <a:blip r:embed="rId4">
            <a:extLst/>
          </a:blip>
          <a:srcRect l="19050" t="0" r="15542" b="0"/>
          <a:stretch>
            <a:fillRect/>
          </a:stretch>
        </p:blipFill>
        <p:spPr>
          <a:xfrm>
            <a:off x="626165" y="1514004"/>
            <a:ext cx="4035287" cy="285080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ctrTitle"/>
          </p:nvPr>
        </p:nvSpPr>
        <p:spPr>
          <a:xfrm>
            <a:off x="399625" y="71850"/>
            <a:ext cx="11216641" cy="856095"/>
          </a:xfrm>
          <a:prstGeom prst="rect">
            <a:avLst/>
          </a:prstGeom>
        </p:spPr>
        <p:txBody>
          <a:bodyPr/>
          <a:lstStyle>
            <a:lvl1pPr defTabSz="896111">
              <a:defRPr b="1" sz="4800"/>
            </a:lvl1pPr>
          </a:lstStyle>
          <a:p>
            <a:pPr/>
            <a:r>
              <a:t>The Local Impact</a:t>
            </a:r>
          </a:p>
        </p:txBody>
      </p:sp>
      <p:sp>
        <p:nvSpPr>
          <p:cNvPr id="148" name="Subtitle 2"/>
          <p:cNvSpPr txBox="1"/>
          <p:nvPr>
            <p:ph type="subTitle" idx="1"/>
          </p:nvPr>
        </p:nvSpPr>
        <p:spPr>
          <a:xfrm>
            <a:off x="399625" y="1056636"/>
            <a:ext cx="11216641" cy="5431252"/>
          </a:xfrm>
          <a:prstGeom prst="rect">
            <a:avLst/>
          </a:prstGeom>
        </p:spPr>
        <p:txBody>
          <a:bodyPr/>
          <a:lstStyle/>
          <a:p>
            <a:pPr marL="342900" indent="-342900" algn="l">
              <a:lnSpc>
                <a:spcPct val="110000"/>
              </a:lnSpc>
              <a:spcBef>
                <a:spcPts val="1200"/>
              </a:spcBef>
              <a:buSzPct val="100000"/>
              <a:buFont typeface="Arial"/>
              <a:buChar char="•"/>
              <a:defRPr b="1" sz="1800"/>
            </a:pPr>
            <a:r>
              <a:t>This isn’t just about solar panels.  People may think if they cant see a solar panel from their home, this wont impact them - Think again!</a:t>
            </a:r>
          </a:p>
          <a:p>
            <a:pPr marL="342900" indent="-342900" algn="l">
              <a:lnSpc>
                <a:spcPct val="110000"/>
              </a:lnSpc>
              <a:spcBef>
                <a:spcPts val="1200"/>
              </a:spcBef>
              <a:buSzPct val="100000"/>
              <a:buFont typeface="Arial"/>
              <a:buChar char="•"/>
              <a:defRPr b="1" sz="1800"/>
            </a:pPr>
            <a:r>
              <a:t>The infrastructure here is vast including:  cables, huge storage batteries, CCTV units on poles, fencing, service roads, antennae linking the various sites</a:t>
            </a:r>
          </a:p>
          <a:p>
            <a:pPr marL="342900" indent="-342900" algn="l">
              <a:lnSpc>
                <a:spcPct val="110000"/>
              </a:lnSpc>
              <a:spcBef>
                <a:spcPts val="1200"/>
              </a:spcBef>
              <a:buSzPct val="100000"/>
              <a:buFont typeface="Arial"/>
              <a:buChar char="•"/>
              <a:defRPr b="1" sz="1800"/>
            </a:pPr>
            <a:r>
              <a:t>Fields of solar panels or an industrial complex?  The location of this infrastructure covers virtually every field surrounding the village, on every approach, with a significant element of it behind the high street to the South</a:t>
            </a:r>
            <a:endParaRPr sz="1600"/>
          </a:p>
          <a:p>
            <a:pPr marL="342900" indent="-342900" algn="l">
              <a:lnSpc>
                <a:spcPct val="110000"/>
              </a:lnSpc>
              <a:spcBef>
                <a:spcPts val="1200"/>
              </a:spcBef>
              <a:buSzPct val="100000"/>
              <a:buFont typeface="Arial"/>
              <a:buChar char="•"/>
              <a:defRPr b="1" sz="1800"/>
            </a:pPr>
            <a:r>
              <a:t>To date, most solar developments have been on individual fields of a certain size, largely hidden from roads, set back, and fundamentally away from residential properties and villages</a:t>
            </a:r>
            <a:endParaRPr sz="1600"/>
          </a:p>
          <a:p>
            <a:pPr marL="342900" indent="-342900" algn="l">
              <a:lnSpc>
                <a:spcPct val="110000"/>
              </a:lnSpc>
              <a:spcBef>
                <a:spcPts val="1200"/>
              </a:spcBef>
              <a:buSzPct val="100000"/>
              <a:buFont typeface="Arial"/>
              <a:buChar char="•"/>
              <a:defRPr b="1" sz="1800"/>
            </a:pPr>
            <a:r>
              <a:t>Byers Gill changes that.  This is one of the first developments that encroaches onto residential areas so closely.</a:t>
            </a:r>
            <a:endParaRPr sz="1600"/>
          </a:p>
          <a:p>
            <a:pPr marL="342900" indent="-342900" algn="l">
              <a:lnSpc>
                <a:spcPct val="110000"/>
              </a:lnSpc>
              <a:spcBef>
                <a:spcPts val="1200"/>
              </a:spcBef>
              <a:buSzPct val="100000"/>
              <a:buFont typeface="Arial"/>
              <a:buChar char="•"/>
              <a:defRPr b="1" sz="1800"/>
            </a:pPr>
            <a:r>
              <a:t>The visual impact is only one of several – and to a point the visual impact on us may actually be the least important.  This development could change our life’s forever.</a:t>
            </a:r>
            <a:endParaRPr sz="1600"/>
          </a:p>
          <a:p>
            <a:pPr marL="342900" indent="-342900" algn="l">
              <a:lnSpc>
                <a:spcPct val="110000"/>
              </a:lnSpc>
              <a:spcBef>
                <a:spcPts val="1200"/>
              </a:spcBef>
              <a:buSzPct val="100000"/>
              <a:buFont typeface="Arial"/>
              <a:buChar char="•"/>
              <a:defRPr b="1" sz="1800"/>
            </a:pPr>
            <a:r>
              <a:t>We all live in Bishopton as we were either born into a rural life or moved to a rural area for the benefits that can bring.  This will change so many aspects of what makes our home our home.</a:t>
            </a:r>
            <a:endParaRPr sz="1600"/>
          </a:p>
          <a:p>
            <a:pPr marL="342900" indent="-342900" algn="l">
              <a:lnSpc>
                <a:spcPct val="110000"/>
              </a:lnSpc>
              <a:spcBef>
                <a:spcPts val="1200"/>
              </a:spcBef>
              <a:buSzPct val="100000"/>
              <a:buFont typeface="Arial"/>
              <a:buChar char="•"/>
              <a:defRPr b="1" sz="1800"/>
            </a:pPr>
            <a:r>
              <a:t>Scope creep.  </a:t>
            </a:r>
            <a:r>
              <a:rPr>
                <a:solidFill>
                  <a:srgbClr val="FF0000"/>
                </a:solidFill>
              </a:rPr>
              <a:t>A HUGE RISK</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ctrTitle"/>
          </p:nvPr>
        </p:nvSpPr>
        <p:spPr>
          <a:xfrm>
            <a:off x="-121923" y="-74506"/>
            <a:ext cx="12313926" cy="1002452"/>
          </a:xfrm>
          <a:prstGeom prst="rect">
            <a:avLst/>
          </a:prstGeom>
        </p:spPr>
        <p:txBody>
          <a:bodyPr/>
          <a:lstStyle>
            <a:lvl1pPr defTabSz="896111">
              <a:defRPr b="1" sz="4800"/>
            </a:lvl1pPr>
          </a:lstStyle>
          <a:p>
            <a:pPr/>
            <a:r>
              <a:t>Examples of Impacts</a:t>
            </a:r>
          </a:p>
        </p:txBody>
      </p:sp>
      <p:sp>
        <p:nvSpPr>
          <p:cNvPr id="153" name="Subtitle 2"/>
          <p:cNvSpPr txBox="1"/>
          <p:nvPr>
            <p:ph type="subTitle" idx="1"/>
          </p:nvPr>
        </p:nvSpPr>
        <p:spPr>
          <a:xfrm>
            <a:off x="399625" y="927944"/>
            <a:ext cx="11216641" cy="5832088"/>
          </a:xfrm>
          <a:prstGeom prst="rect">
            <a:avLst/>
          </a:prstGeom>
        </p:spPr>
        <p:txBody>
          <a:bodyPr/>
          <a:lstStyle/>
          <a:p>
            <a:pPr algn="l">
              <a:lnSpc>
                <a:spcPct val="72000"/>
              </a:lnSpc>
              <a:defRPr b="1" sz="1600"/>
            </a:pPr>
          </a:p>
          <a:p>
            <a:pPr marL="571500" indent="-571500" algn="just">
              <a:lnSpc>
                <a:spcPct val="100000"/>
              </a:lnSpc>
              <a:spcBef>
                <a:spcPts val="1200"/>
              </a:spcBef>
              <a:buSzPct val="100000"/>
              <a:buFont typeface="Arial"/>
              <a:buChar char="•"/>
              <a:defRPr b="1" sz="4400"/>
            </a:pPr>
            <a:r>
              <a:t>Human health </a:t>
            </a:r>
          </a:p>
          <a:p>
            <a:pPr marL="285750" indent="-285750" algn="just">
              <a:lnSpc>
                <a:spcPct val="100000"/>
              </a:lnSpc>
              <a:spcBef>
                <a:spcPts val="1200"/>
              </a:spcBef>
              <a:buSzPct val="100000"/>
              <a:buFont typeface="Calibri"/>
              <a:buChar char="❖"/>
              <a:defRPr b="1" sz="1600"/>
            </a:pPr>
            <a:r>
              <a:t>As of this week, the developer is claiming they do not need to consider the impact of this project on human health!!</a:t>
            </a:r>
            <a:endParaRPr sz="1500"/>
          </a:p>
          <a:p>
            <a:pPr marL="285750" indent="-285750" algn="just">
              <a:lnSpc>
                <a:spcPct val="100000"/>
              </a:lnSpc>
              <a:spcBef>
                <a:spcPts val="1200"/>
              </a:spcBef>
              <a:buSzPct val="100000"/>
              <a:buFont typeface="Calibri"/>
              <a:buChar char="❖"/>
              <a:defRPr b="1" sz="1600"/>
            </a:pPr>
            <a:r>
              <a:t>Asbestos scandals of the past, Cancers from mobile phone masts, recent cladding issues (Grenfell)</a:t>
            </a:r>
            <a:endParaRPr sz="1500"/>
          </a:p>
          <a:p>
            <a:pPr marL="285750" indent="-285750" algn="just">
              <a:lnSpc>
                <a:spcPct val="100000"/>
              </a:lnSpc>
              <a:spcBef>
                <a:spcPts val="1200"/>
              </a:spcBef>
              <a:buSzPct val="100000"/>
              <a:buFont typeface="Calibri"/>
              <a:buChar char="❖"/>
              <a:defRPr b="1" sz="1600"/>
            </a:pPr>
            <a:r>
              <a:t>Lack of studies on human heath of huge electro magnetic fields (pacemakers?)</a:t>
            </a:r>
            <a:endParaRPr sz="1500"/>
          </a:p>
          <a:p>
            <a:pPr marL="285750" indent="-285750" algn="just">
              <a:lnSpc>
                <a:spcPct val="100000"/>
              </a:lnSpc>
              <a:spcBef>
                <a:spcPts val="1200"/>
              </a:spcBef>
              <a:buSzPct val="100000"/>
              <a:buFont typeface="Calibri"/>
              <a:buChar char="❖"/>
              <a:defRPr b="1" sz="1600"/>
            </a:pPr>
            <a:r>
              <a:t>Other countries purposely keep these things away from humans</a:t>
            </a:r>
            <a:endParaRPr sz="1500"/>
          </a:p>
          <a:p>
            <a:pPr marL="571500" indent="-571500" algn="just">
              <a:lnSpc>
                <a:spcPct val="100000"/>
              </a:lnSpc>
              <a:spcBef>
                <a:spcPts val="1200"/>
              </a:spcBef>
              <a:buSzPct val="100000"/>
              <a:buChar char="▪"/>
              <a:defRPr b="1" sz="4000"/>
            </a:pPr>
            <a:r>
              <a:t>Dogs and horses</a:t>
            </a:r>
          </a:p>
          <a:p>
            <a:pPr lvl="2" marL="571500" indent="-571500" algn="just">
              <a:lnSpc>
                <a:spcPct val="100000"/>
              </a:lnSpc>
              <a:spcBef>
                <a:spcPts val="1200"/>
              </a:spcBef>
              <a:buSzPct val="100000"/>
              <a:buChar char="▪"/>
              <a:defRPr b="1" sz="4000"/>
            </a:pPr>
            <a:r>
              <a:t>A rural village becomes an industrial site</a:t>
            </a:r>
            <a:endParaRPr sz="1500"/>
          </a:p>
          <a:p>
            <a:pPr marL="571500" indent="-571500" algn="l">
              <a:lnSpc>
                <a:spcPct val="100000"/>
              </a:lnSpc>
              <a:spcBef>
                <a:spcPts val="1200"/>
              </a:spcBef>
              <a:buSzPct val="100000"/>
              <a:buChar char="▪"/>
              <a:defRPr b="1" sz="4000"/>
            </a:pPr>
            <a:r>
              <a:t>Disruption to lives</a:t>
            </a:r>
          </a:p>
          <a:p>
            <a:pPr marL="571500" indent="-571500" algn="l">
              <a:lnSpc>
                <a:spcPct val="100000"/>
              </a:lnSpc>
              <a:spcBef>
                <a:spcPts val="1200"/>
              </a:spcBef>
              <a:buSzPct val="100000"/>
              <a:buChar char="▪"/>
              <a:defRPr b="1" sz="4000"/>
            </a:pPr>
            <a:r>
              <a:t>Noise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itle 1"/>
          <p:cNvSpPr txBox="1"/>
          <p:nvPr>
            <p:ph type="ctrTitle"/>
          </p:nvPr>
        </p:nvSpPr>
        <p:spPr>
          <a:xfrm>
            <a:off x="-121923" y="-74506"/>
            <a:ext cx="12313926" cy="1002452"/>
          </a:xfrm>
          <a:prstGeom prst="rect">
            <a:avLst/>
          </a:prstGeom>
        </p:spPr>
        <p:txBody>
          <a:bodyPr/>
          <a:lstStyle>
            <a:lvl1pPr defTabSz="896111">
              <a:defRPr b="1" sz="4800"/>
            </a:lvl1pPr>
          </a:lstStyle>
          <a:p>
            <a:pPr/>
            <a:r>
              <a:t>Examples of Impacts</a:t>
            </a:r>
          </a:p>
        </p:txBody>
      </p:sp>
      <p:sp>
        <p:nvSpPr>
          <p:cNvPr id="158" name="Subtitle 2"/>
          <p:cNvSpPr txBox="1"/>
          <p:nvPr>
            <p:ph type="subTitle" idx="1"/>
          </p:nvPr>
        </p:nvSpPr>
        <p:spPr>
          <a:xfrm>
            <a:off x="399625" y="1056639"/>
            <a:ext cx="11216641" cy="5605421"/>
          </a:xfrm>
          <a:prstGeom prst="rect">
            <a:avLst/>
          </a:prstGeom>
        </p:spPr>
        <p:txBody>
          <a:bodyPr/>
          <a:lstStyle/>
          <a:p>
            <a:pPr marL="339470" indent="-339470" algn="l" defTabSz="905255">
              <a:lnSpc>
                <a:spcPct val="72900"/>
              </a:lnSpc>
              <a:spcBef>
                <a:spcPts val="900"/>
              </a:spcBef>
              <a:buSzPct val="100000"/>
              <a:buFont typeface="Arial"/>
              <a:buChar char="•"/>
              <a:defRPr sz="1900">
                <a:solidFill>
                  <a:srgbClr val="FF0000"/>
                </a:solidFill>
              </a:defRPr>
            </a:pPr>
          </a:p>
          <a:p>
            <a:pPr marL="565784" indent="-565784" algn="l" defTabSz="905255">
              <a:spcBef>
                <a:spcPts val="1700"/>
              </a:spcBef>
              <a:buSzPct val="100000"/>
              <a:buChar char="▪"/>
              <a:defRPr b="1" sz="3500"/>
            </a:pPr>
            <a:r>
              <a:t>Permanent industrial activity</a:t>
            </a:r>
          </a:p>
          <a:p>
            <a:pPr marL="565784" indent="-565784" algn="l" defTabSz="905255">
              <a:spcBef>
                <a:spcPts val="1700"/>
              </a:spcBef>
              <a:buSzPct val="100000"/>
              <a:buChar char="▪"/>
              <a:defRPr b="1" sz="3500"/>
            </a:pPr>
            <a:r>
              <a:t>Service roads built, HGVs behind peoples homes</a:t>
            </a:r>
          </a:p>
          <a:p>
            <a:pPr marL="565784" indent="-565784" algn="l" defTabSz="905255">
              <a:spcBef>
                <a:spcPts val="1700"/>
              </a:spcBef>
              <a:buSzPct val="100000"/>
              <a:buChar char="▪"/>
              <a:defRPr b="1" sz="3500"/>
            </a:pPr>
            <a:r>
              <a:t>Encirclement of village – </a:t>
            </a:r>
            <a:r>
              <a:rPr>
                <a:solidFill>
                  <a:srgbClr val="FF0000"/>
                </a:solidFill>
              </a:rPr>
              <a:t>EVERY HOME WILL BE IMPACTED</a:t>
            </a:r>
            <a:endParaRPr>
              <a:solidFill>
                <a:srgbClr val="FF0000"/>
              </a:solidFill>
            </a:endParaRPr>
          </a:p>
          <a:p>
            <a:pPr marL="565784" indent="-565784" algn="l" defTabSz="905255">
              <a:spcBef>
                <a:spcPts val="1700"/>
              </a:spcBef>
              <a:buSzPct val="100000"/>
              <a:buChar char="▪"/>
              <a:defRPr b="1" sz="3500"/>
            </a:pPr>
            <a:r>
              <a:t>Cabling run around the village AND directly through it</a:t>
            </a:r>
          </a:p>
          <a:p>
            <a:pPr marL="565784" indent="-565784" algn="l" defTabSz="905255">
              <a:spcBef>
                <a:spcPts val="1100"/>
              </a:spcBef>
              <a:buSzPct val="100000"/>
              <a:buChar char="▪"/>
              <a:defRPr b="1" sz="3500"/>
            </a:pPr>
            <a:r>
              <a:t>Felling of trees</a:t>
            </a:r>
            <a:endParaRPr sz="1900"/>
          </a:p>
          <a:p>
            <a:pPr marL="565784" indent="-565784" algn="l" defTabSz="905255">
              <a:spcBef>
                <a:spcPts val="1100"/>
              </a:spcBef>
              <a:buSzPct val="100000"/>
              <a:buChar char="▪"/>
              <a:defRPr b="1" sz="3500"/>
            </a:pPr>
            <a:r>
              <a:t>Impact on mobile phone reception in the village</a:t>
            </a:r>
            <a:endParaRPr sz="1900"/>
          </a:p>
          <a:p>
            <a:pPr marL="565784" indent="-565784" algn="l" defTabSz="905255">
              <a:spcBef>
                <a:spcPts val="1100"/>
              </a:spcBef>
              <a:buSzPct val="100000"/>
              <a:buChar char="▪"/>
              <a:defRPr b="1" sz="3500"/>
            </a:pPr>
            <a:r>
              <a:t>The ‘castle’ field will not be spared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le 1"/>
          <p:cNvSpPr txBox="1"/>
          <p:nvPr>
            <p:ph type="ctrTitle"/>
          </p:nvPr>
        </p:nvSpPr>
        <p:spPr>
          <a:xfrm>
            <a:off x="-121923" y="-74506"/>
            <a:ext cx="12313926" cy="1002452"/>
          </a:xfrm>
          <a:prstGeom prst="rect">
            <a:avLst/>
          </a:prstGeom>
        </p:spPr>
        <p:txBody>
          <a:bodyPr/>
          <a:lstStyle>
            <a:lvl1pPr defTabSz="896111">
              <a:defRPr b="1" sz="4800"/>
            </a:lvl1pPr>
          </a:lstStyle>
          <a:p>
            <a:pPr/>
            <a:r>
              <a:t>Examples of Impacts</a:t>
            </a:r>
          </a:p>
        </p:txBody>
      </p:sp>
      <p:sp>
        <p:nvSpPr>
          <p:cNvPr id="163" name="Subtitle 2"/>
          <p:cNvSpPr txBox="1"/>
          <p:nvPr>
            <p:ph type="subTitle" idx="1"/>
          </p:nvPr>
        </p:nvSpPr>
        <p:spPr>
          <a:xfrm>
            <a:off x="399625" y="1056641"/>
            <a:ext cx="11216641" cy="4043680"/>
          </a:xfrm>
          <a:prstGeom prst="rect">
            <a:avLst/>
          </a:prstGeom>
        </p:spPr>
        <p:txBody>
          <a:bodyPr/>
          <a:lstStyle/>
          <a:p>
            <a:pPr marL="336041" indent="-336041" algn="l" defTabSz="896111">
              <a:lnSpc>
                <a:spcPct val="81000"/>
              </a:lnSpc>
              <a:spcBef>
                <a:spcPts val="900"/>
              </a:spcBef>
              <a:buSzPct val="100000"/>
              <a:buFont typeface="Arial"/>
              <a:buChar char="•"/>
              <a:defRPr sz="2300">
                <a:solidFill>
                  <a:srgbClr val="FF0000"/>
                </a:solidFill>
              </a:defRPr>
            </a:pPr>
          </a:p>
          <a:p>
            <a:pPr marL="336041" indent="-336041" algn="l" defTabSz="896111">
              <a:lnSpc>
                <a:spcPct val="100000"/>
              </a:lnSpc>
              <a:spcBef>
                <a:spcPts val="1800"/>
              </a:spcBef>
              <a:buSzPct val="100000"/>
              <a:buFont typeface="Arial"/>
              <a:buChar char="•"/>
              <a:defRPr b="1" sz="2300"/>
            </a:pPr>
            <a:r>
              <a:t>Safety</a:t>
            </a:r>
            <a:r>
              <a:rPr sz="2000"/>
              <a:t> – smashed panels, broken glass, leaking chemicals – high winds!!!</a:t>
            </a:r>
            <a:endParaRPr sz="2000"/>
          </a:p>
          <a:p>
            <a:pPr marL="336041" indent="-336041" algn="l" defTabSz="896111">
              <a:lnSpc>
                <a:spcPct val="100000"/>
              </a:lnSpc>
              <a:spcBef>
                <a:spcPts val="1800"/>
              </a:spcBef>
              <a:buSzPct val="100000"/>
              <a:buFont typeface="Arial"/>
              <a:buChar char="•"/>
              <a:defRPr b="1" sz="2300"/>
            </a:pPr>
            <a:r>
              <a:t>The school</a:t>
            </a:r>
            <a:r>
              <a:rPr sz="2000"/>
              <a:t> – A significant risk to the long term future of the village school</a:t>
            </a:r>
            <a:endParaRPr sz="2000"/>
          </a:p>
          <a:p>
            <a:pPr marL="336041" indent="-336041" algn="l" defTabSz="896111">
              <a:lnSpc>
                <a:spcPct val="100000"/>
              </a:lnSpc>
              <a:spcBef>
                <a:spcPts val="1800"/>
              </a:spcBef>
              <a:buSzPct val="100000"/>
              <a:buFont typeface="Arial"/>
              <a:buChar char="•"/>
              <a:defRPr b="1" sz="2300"/>
            </a:pPr>
            <a:r>
              <a:t>The long term future of the village full stop</a:t>
            </a:r>
            <a:r>
              <a:rPr sz="2000"/>
              <a:t> </a:t>
            </a:r>
            <a:endParaRPr sz="2000"/>
          </a:p>
          <a:p>
            <a:pPr algn="l" defTabSz="896111">
              <a:lnSpc>
                <a:spcPct val="100000"/>
              </a:lnSpc>
              <a:spcBef>
                <a:spcPts val="1800"/>
              </a:spcBef>
              <a:defRPr b="1" sz="2000" u="sng"/>
            </a:pPr>
          </a:p>
          <a:p>
            <a:pPr algn="l" defTabSz="896111">
              <a:lnSpc>
                <a:spcPct val="100000"/>
              </a:lnSpc>
              <a:spcBef>
                <a:spcPts val="1800"/>
              </a:spcBef>
              <a:defRPr b="1" sz="3600">
                <a:solidFill>
                  <a:srgbClr val="FF0000"/>
                </a:solidFill>
              </a:defRPr>
            </a:pPr>
            <a:r>
              <a:t>THIS PROJECT IS A THREAT TO US ALL AND THE WAY WE ENJOY OUR HOMES AND VILLAGE.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ctrTitle"/>
          </p:nvPr>
        </p:nvSpPr>
        <p:spPr>
          <a:xfrm>
            <a:off x="-121923" y="-74506"/>
            <a:ext cx="12313926" cy="1002452"/>
          </a:xfrm>
          <a:prstGeom prst="rect">
            <a:avLst/>
          </a:prstGeom>
        </p:spPr>
        <p:txBody>
          <a:bodyPr/>
          <a:lstStyle>
            <a:lvl1pPr defTabSz="896111">
              <a:defRPr b="1" sz="4800"/>
            </a:lvl1pPr>
          </a:lstStyle>
          <a:p>
            <a:pPr/>
            <a:r>
              <a:t>What we Love About Where we Live</a:t>
            </a:r>
          </a:p>
        </p:txBody>
      </p:sp>
      <p:pic>
        <p:nvPicPr>
          <p:cNvPr id="168" name="b2c1e957-6167-40fa-b602-b72b228cec20.JPG" descr="b2c1e957-6167-40fa-b602-b72b228cec20.JPG"/>
          <p:cNvPicPr>
            <a:picLocks noChangeAspect="1"/>
          </p:cNvPicPr>
          <p:nvPr/>
        </p:nvPicPr>
        <p:blipFill>
          <a:blip r:embed="rId2">
            <a:extLst/>
          </a:blip>
          <a:stretch>
            <a:fillRect/>
          </a:stretch>
        </p:blipFill>
        <p:spPr>
          <a:xfrm>
            <a:off x="723380" y="1316418"/>
            <a:ext cx="2160004" cy="2880000"/>
          </a:xfrm>
          <a:prstGeom prst="rect">
            <a:avLst/>
          </a:prstGeom>
          <a:ln w="12700">
            <a:miter lim="400000"/>
          </a:ln>
        </p:spPr>
      </p:pic>
      <p:pic>
        <p:nvPicPr>
          <p:cNvPr id="169" name="7273a8eb-9e01-4fea-a102-73fa2ac55920.JPG" descr="7273a8eb-9e01-4fea-a102-73fa2ac55920.JPG"/>
          <p:cNvPicPr>
            <a:picLocks noChangeAspect="1"/>
          </p:cNvPicPr>
          <p:nvPr/>
        </p:nvPicPr>
        <p:blipFill>
          <a:blip r:embed="rId3">
            <a:extLst/>
          </a:blip>
          <a:stretch>
            <a:fillRect/>
          </a:stretch>
        </p:blipFill>
        <p:spPr>
          <a:xfrm>
            <a:off x="4129287" y="1316418"/>
            <a:ext cx="2160004" cy="2880000"/>
          </a:xfrm>
          <a:prstGeom prst="rect">
            <a:avLst/>
          </a:prstGeom>
          <a:ln w="12700">
            <a:miter lim="400000"/>
          </a:ln>
        </p:spPr>
      </p:pic>
      <p:pic>
        <p:nvPicPr>
          <p:cNvPr id="170" name="0d20e546-787e-4f40-8770-4960aeb365cf.JPG" descr="0d20e546-787e-4f40-8770-4960aeb365cf.JPG"/>
          <p:cNvPicPr>
            <a:picLocks noChangeAspect="1"/>
          </p:cNvPicPr>
          <p:nvPr/>
        </p:nvPicPr>
        <p:blipFill>
          <a:blip r:embed="rId4">
            <a:extLst/>
          </a:blip>
          <a:stretch>
            <a:fillRect/>
          </a:stretch>
        </p:blipFill>
        <p:spPr>
          <a:xfrm>
            <a:off x="5690935" y="3745453"/>
            <a:ext cx="1913543" cy="2551389"/>
          </a:xfrm>
          <a:prstGeom prst="rect">
            <a:avLst/>
          </a:prstGeom>
          <a:ln w="12700">
            <a:miter lim="400000"/>
          </a:ln>
        </p:spPr>
      </p:pic>
      <p:pic>
        <p:nvPicPr>
          <p:cNvPr id="171" name="ab45a572-c93a-4b1e-9a00-d646897b19b0.JPG" descr="ab45a572-c93a-4b1e-9a00-d646897b19b0.JPG"/>
          <p:cNvPicPr>
            <a:picLocks noChangeAspect="1"/>
          </p:cNvPicPr>
          <p:nvPr/>
        </p:nvPicPr>
        <p:blipFill>
          <a:blip r:embed="rId5">
            <a:extLst/>
          </a:blip>
          <a:stretch>
            <a:fillRect/>
          </a:stretch>
        </p:blipFill>
        <p:spPr>
          <a:xfrm>
            <a:off x="1943660" y="3745453"/>
            <a:ext cx="1913541" cy="2551389"/>
          </a:xfrm>
          <a:prstGeom prst="rect">
            <a:avLst/>
          </a:prstGeom>
          <a:ln w="12700">
            <a:miter lim="400000"/>
          </a:ln>
        </p:spPr>
      </p:pic>
      <p:pic>
        <p:nvPicPr>
          <p:cNvPr id="172" name="Image" descr="Image"/>
          <p:cNvPicPr>
            <a:picLocks noChangeAspect="1"/>
          </p:cNvPicPr>
          <p:nvPr/>
        </p:nvPicPr>
        <p:blipFill>
          <a:blip r:embed="rId6">
            <a:extLst/>
          </a:blip>
          <a:stretch>
            <a:fillRect/>
          </a:stretch>
        </p:blipFill>
        <p:spPr>
          <a:xfrm>
            <a:off x="7796445" y="1317106"/>
            <a:ext cx="3840001" cy="2880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ctrTitle"/>
          </p:nvPr>
        </p:nvSpPr>
        <p:spPr>
          <a:xfrm>
            <a:off x="-121923" y="-74506"/>
            <a:ext cx="12313926" cy="1002452"/>
          </a:xfrm>
          <a:prstGeom prst="rect">
            <a:avLst/>
          </a:prstGeom>
        </p:spPr>
        <p:txBody>
          <a:bodyPr/>
          <a:lstStyle>
            <a:lvl1pPr defTabSz="896111">
              <a:defRPr b="1" sz="4800"/>
            </a:lvl1pPr>
          </a:lstStyle>
          <a:p>
            <a:pPr/>
            <a:r>
              <a:t>What are the potential positives for us…</a:t>
            </a:r>
          </a:p>
        </p:txBody>
      </p:sp>
      <p:sp>
        <p:nvSpPr>
          <p:cNvPr id="175" name="Text Placeholder 2"/>
          <p:cNvSpPr txBox="1"/>
          <p:nvPr>
            <p:ph type="subTitle" idx="1"/>
          </p:nvPr>
        </p:nvSpPr>
        <p:spPr>
          <a:xfrm>
            <a:off x="609600" y="1310898"/>
            <a:ext cx="9144000" cy="4278246"/>
          </a:xfrm>
          <a:prstGeom prst="rect">
            <a:avLst/>
          </a:prstGeom>
        </p:spPr>
        <p:txBody>
          <a:bodyPr/>
          <a:lstStyle/>
          <a:p>
            <a:pPr algn="l"/>
            <a:r>
              <a:t>1.</a:t>
            </a:r>
          </a:p>
          <a:p>
            <a:pPr algn="l"/>
            <a:r>
              <a:t>2.</a:t>
            </a:r>
          </a:p>
          <a:p>
            <a:pPr algn="l"/>
            <a:r>
              <a:t>3.</a:t>
            </a:r>
          </a:p>
          <a:p>
            <a:pPr algn="l"/>
            <a:r>
              <a:t>4.</a:t>
            </a:r>
          </a:p>
          <a:p>
            <a:pPr algn="l"/>
            <a:r>
              <a:t>5.</a:t>
            </a:r>
          </a:p>
          <a:p>
            <a:pPr algn="l"/>
          </a:p>
          <a:p>
            <a:pPr algn="l">
              <a:defRPr sz="4400">
                <a:solidFill>
                  <a:srgbClr val="FF0000"/>
                </a:solidFill>
              </a:defRPr>
            </a:pPr>
            <a:r>
              <a:t>ANSWERS ON A POSTCARD!!!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1"/>
          <p:cNvSpPr txBox="1"/>
          <p:nvPr>
            <p:ph type="ctrTitle"/>
          </p:nvPr>
        </p:nvSpPr>
        <p:spPr>
          <a:xfrm>
            <a:off x="250370" y="23468"/>
            <a:ext cx="11365897" cy="1002452"/>
          </a:xfrm>
          <a:prstGeom prst="rect">
            <a:avLst/>
          </a:prstGeom>
        </p:spPr>
        <p:txBody>
          <a:bodyPr/>
          <a:lstStyle>
            <a:lvl1pPr defTabSz="896111">
              <a:defRPr b="1" sz="4800"/>
            </a:lvl1pPr>
          </a:lstStyle>
          <a:p>
            <a:pPr/>
            <a:r>
              <a:t>What can be done…</a:t>
            </a:r>
          </a:p>
        </p:txBody>
      </p:sp>
      <p:sp>
        <p:nvSpPr>
          <p:cNvPr id="178" name="Subtitle 2"/>
          <p:cNvSpPr txBox="1"/>
          <p:nvPr>
            <p:ph type="subTitle" idx="1"/>
          </p:nvPr>
        </p:nvSpPr>
        <p:spPr>
          <a:xfrm>
            <a:off x="399625" y="1056637"/>
            <a:ext cx="11216641" cy="5202651"/>
          </a:xfrm>
          <a:prstGeom prst="rect">
            <a:avLst/>
          </a:prstGeom>
        </p:spPr>
        <p:txBody>
          <a:bodyPr/>
          <a:lstStyle/>
          <a:p>
            <a:pPr marL="332613" indent="-332613" algn="l" defTabSz="886966">
              <a:lnSpc>
                <a:spcPct val="64799"/>
              </a:lnSpc>
              <a:spcBef>
                <a:spcPts val="900"/>
              </a:spcBef>
              <a:buSzPct val="100000"/>
              <a:buFont typeface="Arial"/>
              <a:buChar char="•"/>
              <a:defRPr sz="1900">
                <a:solidFill>
                  <a:srgbClr val="FF0000"/>
                </a:solidFill>
              </a:defRPr>
            </a:pPr>
          </a:p>
          <a:p>
            <a:pPr marL="332613" indent="-332613" algn="l" defTabSz="886966">
              <a:spcBef>
                <a:spcPts val="1200"/>
              </a:spcBef>
              <a:buSzPct val="100000"/>
              <a:buFont typeface="Arial"/>
              <a:buChar char="•"/>
              <a:defRPr b="1" sz="1900"/>
            </a:pPr>
            <a:r>
              <a:t>JBM are a polished outfit.  This is what they do.  Sign up landowners, obtain planning, make profit and move on to the next one! </a:t>
            </a:r>
          </a:p>
          <a:p>
            <a:pPr marL="332613" indent="-332613" algn="l" defTabSz="886966">
              <a:spcBef>
                <a:spcPts val="1200"/>
              </a:spcBef>
              <a:buSzPct val="100000"/>
              <a:buFont typeface="Arial"/>
              <a:buChar char="•"/>
              <a:defRPr b="1" sz="1900"/>
            </a:pPr>
            <a:r>
              <a:t>There is already a 400 page pre scoping document (all of the points in the flyer come from that document). </a:t>
            </a:r>
          </a:p>
          <a:p>
            <a:pPr marL="332613" indent="-332613" algn="l" defTabSz="886966">
              <a:spcBef>
                <a:spcPts val="1200"/>
              </a:spcBef>
              <a:buSzPct val="100000"/>
              <a:buFont typeface="Arial"/>
              <a:buChar char="•"/>
              <a:defRPr b="1" sz="1900"/>
            </a:pPr>
            <a:r>
              <a:t>However, all is not lost.  If we stick together, our voice can be loud and be heard.  You need to fight for your village.</a:t>
            </a:r>
          </a:p>
          <a:p>
            <a:pPr marL="332613" indent="-332613" algn="l" defTabSz="886966">
              <a:spcBef>
                <a:spcPts val="1200"/>
              </a:spcBef>
              <a:buSzPct val="100000"/>
              <a:buFont typeface="Arial"/>
              <a:buChar char="•"/>
              <a:defRPr b="1" sz="1900"/>
            </a:pPr>
            <a:r>
              <a:t>There are a number of aspects of the plans that require methodical challenge.  This is more than just raising objections in the usual manner to planning applications.  </a:t>
            </a:r>
          </a:p>
          <a:p>
            <a:pPr marL="332613" indent="-332613" algn="l" defTabSz="886966">
              <a:spcBef>
                <a:spcPts val="1200"/>
              </a:spcBef>
              <a:buSzPct val="100000"/>
              <a:buFont typeface="Arial"/>
              <a:buChar char="•"/>
              <a:defRPr b="1" sz="1900"/>
            </a:pPr>
            <a:r>
              <a:t>The project is currently in the consultation stage.  However, you should understand this is only happening because it is mandatory.  Policy dictates that if a project meets the size of a National Infrastructure Project, the developer must perform a local consultation.  JBM are doing this ‘consultation’ because they have to legally, not because they want to.  There are also no requirements whatsoever for them to listen to any of the points raised in the consultation process.</a:t>
            </a:r>
          </a:p>
          <a:p>
            <a:pPr marL="332613" indent="-332613" algn="l" defTabSz="886966">
              <a:spcBef>
                <a:spcPts val="1200"/>
              </a:spcBef>
              <a:buSzPct val="100000"/>
              <a:buFont typeface="Arial"/>
              <a:buChar char="•"/>
              <a:defRPr b="1" sz="1900"/>
            </a:pPr>
            <a:r>
              <a:t>Once the consultation process ends in early 2023, the plans will be submitted to the Planning Inspectorate for review and approval.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ctrTitle"/>
          </p:nvPr>
        </p:nvSpPr>
        <p:spPr>
          <a:xfrm>
            <a:off x="399623" y="0"/>
            <a:ext cx="11513719" cy="927946"/>
          </a:xfrm>
          <a:prstGeom prst="rect">
            <a:avLst/>
          </a:prstGeom>
        </p:spPr>
        <p:txBody>
          <a:bodyPr/>
          <a:lstStyle>
            <a:lvl1pPr defTabSz="896111">
              <a:defRPr b="1" sz="4800"/>
            </a:lvl1pPr>
          </a:lstStyle>
          <a:p>
            <a:pPr/>
            <a:r>
              <a:t>Help Needed!!</a:t>
            </a:r>
          </a:p>
        </p:txBody>
      </p:sp>
      <p:sp>
        <p:nvSpPr>
          <p:cNvPr id="181" name="Subtitle 2"/>
          <p:cNvSpPr txBox="1"/>
          <p:nvPr>
            <p:ph type="subTitle" idx="1"/>
          </p:nvPr>
        </p:nvSpPr>
        <p:spPr>
          <a:xfrm>
            <a:off x="399625" y="1056638"/>
            <a:ext cx="11216641" cy="5540107"/>
          </a:xfrm>
          <a:prstGeom prst="rect">
            <a:avLst/>
          </a:prstGeom>
        </p:spPr>
        <p:txBody>
          <a:bodyPr/>
          <a:lstStyle/>
          <a:p>
            <a:pPr marL="342900" indent="-342900" algn="l">
              <a:lnSpc>
                <a:spcPct val="100000"/>
              </a:lnSpc>
              <a:spcBef>
                <a:spcPts val="1200"/>
              </a:spcBef>
              <a:buSzPct val="100000"/>
              <a:buFont typeface="Arial"/>
              <a:buChar char="•"/>
              <a:defRPr b="1" sz="2200"/>
            </a:pPr>
            <a:r>
              <a:t>In order to get the Planning Inspectorate to take our concerns seriously, we need help on a number of things:</a:t>
            </a:r>
          </a:p>
          <a:p>
            <a:pPr lvl="1" marL="800100" indent="-342900" algn="l">
              <a:lnSpc>
                <a:spcPct val="100000"/>
              </a:lnSpc>
              <a:spcBef>
                <a:spcPts val="1200"/>
              </a:spcBef>
              <a:buSzPct val="100000"/>
              <a:buFont typeface="Arial"/>
              <a:buChar char="•"/>
              <a:defRPr b="1" sz="1800"/>
            </a:pPr>
            <a:r>
              <a:t>Lobbying – local politicians and local borough councillors.  Making our concerns widely known could have an impact.  The more voices the better,</a:t>
            </a:r>
          </a:p>
          <a:p>
            <a:pPr lvl="1" marL="800100" indent="-342900" algn="l">
              <a:lnSpc>
                <a:spcPct val="100000"/>
              </a:lnSpc>
              <a:spcBef>
                <a:spcPts val="1200"/>
              </a:spcBef>
              <a:buSzPct val="100000"/>
              <a:buFont typeface="Arial"/>
              <a:buChar char="•"/>
              <a:defRPr b="1" sz="1800"/>
            </a:pPr>
            <a:r>
              <a:t>Fundraising.  Inevitably money will be needed for professional assistance in our formal objections.</a:t>
            </a:r>
          </a:p>
          <a:p>
            <a:pPr lvl="1" marL="800100" indent="-342900" algn="l">
              <a:lnSpc>
                <a:spcPct val="100000"/>
              </a:lnSpc>
              <a:spcBef>
                <a:spcPts val="1200"/>
              </a:spcBef>
              <a:buSzPct val="100000"/>
              <a:buFont typeface="Arial"/>
              <a:buChar char="•"/>
              <a:defRPr b="1" sz="1800"/>
            </a:pPr>
            <a:r>
              <a:t>PR – local media, radio, newspapers.  Anyone who can help make the wider community aware of the INCONSIDERATE PLANNING.</a:t>
            </a:r>
          </a:p>
          <a:p>
            <a:pPr lvl="1" marL="800100" indent="-342900" algn="l">
              <a:lnSpc>
                <a:spcPct val="100000"/>
              </a:lnSpc>
              <a:spcBef>
                <a:spcPts val="1200"/>
              </a:spcBef>
              <a:buSzPct val="100000"/>
              <a:buFont typeface="Arial"/>
              <a:buChar char="•"/>
              <a:defRPr b="1" sz="1800"/>
            </a:pPr>
            <a:r>
              <a:t>We need volunteer researchers in various areas to help formulate the formal opposition response….in areas such as….</a:t>
            </a:r>
          </a:p>
          <a:p>
            <a:pPr lvl="4" marL="800100" indent="-342900" algn="l">
              <a:lnSpc>
                <a:spcPct val="100000"/>
              </a:lnSpc>
              <a:spcBef>
                <a:spcPts val="1200"/>
              </a:spcBef>
              <a:buSzPct val="100000"/>
              <a:buFont typeface="Arial"/>
              <a:buChar char="•"/>
              <a:defRPr b="1" sz="1800"/>
            </a:pPr>
            <a:r>
              <a:t>Health, Environmental, Animal, Bird, Noise, Visual, Safety, Highways/access/road safety</a:t>
            </a:r>
          </a:p>
          <a:p>
            <a:pPr>
              <a:defRPr b="1" sz="2200">
                <a:solidFill>
                  <a:srgbClr val="FF0000"/>
                </a:solidFill>
              </a:defRPr>
            </a:pPr>
            <a:r>
              <a:t>If you need any further information on the scale of how this will impact you…simply spend some time reading JBM’s own 400 page proposal document.  400 pages worth of impacts!!</a:t>
            </a:r>
          </a:p>
        </p:txBody>
      </p:sp>
      <p:sp>
        <p:nvSpPr>
          <p:cNvPr id="182" name="All documents and website links are now available to review on the Action group website: bishoptonvillagesactiongroup.org"/>
          <p:cNvSpPr txBox="1"/>
          <p:nvPr/>
        </p:nvSpPr>
        <p:spPr>
          <a:xfrm>
            <a:off x="339139" y="6087531"/>
            <a:ext cx="11513711" cy="370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i="1">
                <a:latin typeface="+mn-lt"/>
                <a:ea typeface="+mn-ea"/>
                <a:cs typeface="+mn-cs"/>
                <a:sym typeface="Calibri"/>
              </a:defRPr>
            </a:pPr>
            <a:r>
              <a:t>All documents and website links are now available to review on the Action group website: </a:t>
            </a:r>
            <a:r>
              <a:rPr u="sng">
                <a:solidFill>
                  <a:srgbClr val="0000FF"/>
                </a:solidFill>
                <a:uFill>
                  <a:solidFill>
                    <a:srgbClr val="0000FF"/>
                  </a:solidFill>
                </a:uFill>
                <a:hlinkClick r:id="rId2" invalidUrl="" action="" tgtFrame="" tooltip="" history="1" highlightClick="0" endSnd="0"/>
              </a:rPr>
              <a:t>bishoptonvillagesactiongroup.org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Title 1"/>
          <p:cNvSpPr txBox="1"/>
          <p:nvPr>
            <p:ph type="ctrTitle"/>
          </p:nvPr>
        </p:nvSpPr>
        <p:spPr>
          <a:xfrm>
            <a:off x="587828" y="-2"/>
            <a:ext cx="11069079" cy="1043094"/>
          </a:xfrm>
          <a:prstGeom prst="rect">
            <a:avLst/>
          </a:prstGeom>
        </p:spPr>
        <p:txBody>
          <a:bodyPr/>
          <a:lstStyle>
            <a:lvl1pPr>
              <a:defRPr b="1" sz="4800"/>
            </a:lvl1pPr>
          </a:lstStyle>
          <a:p>
            <a:pPr/>
            <a:r>
              <a:t>Byers Gill - What is it?</a:t>
            </a:r>
          </a:p>
        </p:txBody>
      </p:sp>
      <p:sp>
        <p:nvSpPr>
          <p:cNvPr id="100" name="Subtitle 2"/>
          <p:cNvSpPr txBox="1"/>
          <p:nvPr>
            <p:ph type="subTitle" idx="1"/>
          </p:nvPr>
        </p:nvSpPr>
        <p:spPr>
          <a:xfrm>
            <a:off x="392851" y="1349827"/>
            <a:ext cx="11264057" cy="5083633"/>
          </a:xfrm>
          <a:prstGeom prst="rect">
            <a:avLst/>
          </a:prstGeom>
        </p:spPr>
        <p:txBody>
          <a:bodyPr/>
          <a:lstStyle/>
          <a:p>
            <a:pPr marL="332613" indent="-332613" algn="l" defTabSz="886966">
              <a:lnSpc>
                <a:spcPct val="110000"/>
              </a:lnSpc>
              <a:spcBef>
                <a:spcPts val="1200"/>
              </a:spcBef>
              <a:buSzPct val="100000"/>
              <a:buFont typeface="Arial"/>
              <a:buChar char="•"/>
              <a:defRPr b="1" sz="1800"/>
            </a:pPr>
            <a:r>
              <a:t>A huge industrial level Solar development between Newton Aycliffe and Norton</a:t>
            </a:r>
            <a:endParaRPr sz="1900"/>
          </a:p>
          <a:p>
            <a:pPr marL="332613" indent="-332613" algn="l" defTabSz="886966">
              <a:lnSpc>
                <a:spcPct val="110000"/>
              </a:lnSpc>
              <a:spcBef>
                <a:spcPts val="1200"/>
              </a:spcBef>
              <a:buSzPct val="100000"/>
              <a:buFont typeface="Arial"/>
              <a:buChar char="•"/>
              <a:defRPr b="1" sz="1800"/>
            </a:pPr>
            <a:r>
              <a:t>Development by southern based developer - JBM</a:t>
            </a:r>
          </a:p>
          <a:p>
            <a:pPr marL="332613" indent="-332613" algn="l" defTabSz="886966">
              <a:lnSpc>
                <a:spcPct val="110000"/>
              </a:lnSpc>
              <a:spcBef>
                <a:spcPts val="1200"/>
              </a:spcBef>
              <a:buSzPct val="100000"/>
              <a:buFont typeface="Arial"/>
              <a:buChar char="•"/>
              <a:defRPr b="1" sz="1800"/>
            </a:pPr>
            <a:r>
              <a:t>The company’s aim is to get these developments to planning stage. They will typically sell the project at that point for significant profit, with the buyer then actually constructing the development.  From that point, JBM will likely have no further involvement – they have done their bit.</a:t>
            </a:r>
            <a:endParaRPr sz="1900"/>
          </a:p>
          <a:p>
            <a:pPr marL="332613" indent="-332613" algn="l" defTabSz="886966">
              <a:lnSpc>
                <a:spcPct val="110000"/>
              </a:lnSpc>
              <a:spcBef>
                <a:spcPts val="1200"/>
              </a:spcBef>
              <a:buSzPct val="100000"/>
              <a:buFont typeface="Arial"/>
              <a:buChar char="•"/>
              <a:defRPr b="1" sz="1800"/>
            </a:pPr>
            <a:r>
              <a:t>This development is not just solar panels.  The gigantic size of the proposals mean a vast array of other infrastructure will be built around the areas in question</a:t>
            </a:r>
            <a:endParaRPr sz="1900"/>
          </a:p>
          <a:p>
            <a:pPr marL="332613" indent="-332613" algn="l" defTabSz="886966">
              <a:lnSpc>
                <a:spcPct val="110000"/>
              </a:lnSpc>
              <a:spcBef>
                <a:spcPts val="1200"/>
              </a:spcBef>
              <a:buSzPct val="100000"/>
              <a:buFont typeface="Arial"/>
              <a:buChar char="•"/>
              <a:defRPr b="1" sz="1800"/>
            </a:pPr>
            <a:r>
              <a:t>JBM plan to lease land from local landowners - These specific areas have already been identified</a:t>
            </a:r>
            <a:endParaRPr sz="1900"/>
          </a:p>
          <a:p>
            <a:pPr marL="332613" indent="-332613" algn="l" defTabSz="886966">
              <a:lnSpc>
                <a:spcPct val="110000"/>
              </a:lnSpc>
              <a:spcBef>
                <a:spcPts val="1200"/>
              </a:spcBef>
              <a:buSzPct val="100000"/>
              <a:buFont typeface="Arial"/>
              <a:buChar char="•"/>
              <a:defRPr b="1" sz="1800"/>
            </a:pPr>
            <a:r>
              <a:t>This is one of the largest Solar developments ever proposed in the UK.  Internet search suggests only 1 development on planet similar in size - based in India.</a:t>
            </a:r>
            <a:endParaRPr sz="1900"/>
          </a:p>
          <a:p>
            <a:pPr marL="332613" indent="-332613" algn="l" defTabSz="886966">
              <a:lnSpc>
                <a:spcPct val="110000"/>
              </a:lnSpc>
              <a:spcBef>
                <a:spcPts val="1200"/>
              </a:spcBef>
              <a:buSzPct val="100000"/>
              <a:buFont typeface="Arial"/>
              <a:buChar char="•"/>
              <a:defRPr b="1" sz="1800"/>
            </a:pPr>
            <a:r>
              <a:t>This is a project on a National scale.  It will not go to the borough councils for approval.  This proposal will go immediately for approval to the government Planning Inspectorate – the dept who last week approved the new coal mine in Cumbria.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Title 1"/>
          <p:cNvSpPr txBox="1"/>
          <p:nvPr>
            <p:ph type="ctrTitle"/>
          </p:nvPr>
        </p:nvSpPr>
        <p:spPr>
          <a:xfrm>
            <a:off x="731516" y="250369"/>
            <a:ext cx="10916199" cy="677576"/>
          </a:xfrm>
          <a:prstGeom prst="rect">
            <a:avLst/>
          </a:prstGeom>
        </p:spPr>
        <p:txBody>
          <a:bodyPr/>
          <a:lstStyle>
            <a:lvl1pPr defTabSz="797536">
              <a:defRPr b="1" sz="3800"/>
            </a:lvl1pPr>
          </a:lstStyle>
          <a:p>
            <a:pPr/>
            <a:r>
              <a:t>Why Here?</a:t>
            </a:r>
          </a:p>
        </p:txBody>
      </p:sp>
      <p:sp>
        <p:nvSpPr>
          <p:cNvPr id="105" name="Subtitle 2"/>
          <p:cNvSpPr txBox="1"/>
          <p:nvPr>
            <p:ph type="subTitle" sz="quarter" idx="1"/>
          </p:nvPr>
        </p:nvSpPr>
        <p:spPr>
          <a:xfrm>
            <a:off x="702124" y="976220"/>
            <a:ext cx="3258686" cy="590454"/>
          </a:xfrm>
          <a:prstGeom prst="rect">
            <a:avLst/>
          </a:prstGeom>
        </p:spPr>
        <p:txBody>
          <a:bodyPr/>
          <a:lstStyle>
            <a:lvl1pPr algn="l" defTabSz="886966">
              <a:lnSpc>
                <a:spcPct val="100000"/>
              </a:lnSpc>
              <a:spcBef>
                <a:spcPts val="1200"/>
              </a:spcBef>
              <a:defRPr b="1" sz="2000"/>
            </a:lvl1pPr>
          </a:lstStyle>
          <a:p>
            <a:pPr/>
            <a:r>
              <a:t>Location of Norton substation</a:t>
            </a:r>
          </a:p>
        </p:txBody>
      </p:sp>
      <p:grpSp>
        <p:nvGrpSpPr>
          <p:cNvPr id="109" name="Group 1"/>
          <p:cNvGrpSpPr/>
          <p:nvPr/>
        </p:nvGrpSpPr>
        <p:grpSpPr>
          <a:xfrm>
            <a:off x="254407" y="1702069"/>
            <a:ext cx="11683186" cy="2799708"/>
            <a:chOff x="0" y="0"/>
            <a:chExt cx="11683185" cy="2799706"/>
          </a:xfrm>
        </p:grpSpPr>
        <p:pic>
          <p:nvPicPr>
            <p:cNvPr id="106" name="Bish red &amp; letch.jpg" descr="Bish red &amp; letch.jpg"/>
            <p:cNvPicPr>
              <a:picLocks noChangeAspect="1"/>
            </p:cNvPicPr>
            <p:nvPr/>
          </p:nvPicPr>
          <p:blipFill>
            <a:blip r:embed="rId3">
              <a:extLst/>
            </a:blip>
            <a:stretch>
              <a:fillRect/>
            </a:stretch>
          </p:blipFill>
          <p:spPr>
            <a:xfrm>
              <a:off x="8534234" y="4513"/>
              <a:ext cx="3148951" cy="2790680"/>
            </a:xfrm>
            <a:prstGeom prst="rect">
              <a:avLst/>
            </a:prstGeom>
            <a:ln w="12700" cap="flat">
              <a:noFill/>
              <a:miter lim="400000"/>
            </a:ln>
            <a:effectLst/>
          </p:spPr>
        </p:pic>
        <p:pic>
          <p:nvPicPr>
            <p:cNvPr id="107" name="BRAFF STAINT.jpg" descr="BRAFF STAINT.jpg"/>
            <p:cNvPicPr>
              <a:picLocks noChangeAspect="1"/>
            </p:cNvPicPr>
            <p:nvPr/>
          </p:nvPicPr>
          <p:blipFill>
            <a:blip r:embed="rId4">
              <a:extLst/>
            </a:blip>
            <a:stretch>
              <a:fillRect/>
            </a:stretch>
          </p:blipFill>
          <p:spPr>
            <a:xfrm>
              <a:off x="-1" y="0"/>
              <a:ext cx="3448138" cy="2799707"/>
            </a:xfrm>
            <a:prstGeom prst="rect">
              <a:avLst/>
            </a:prstGeom>
            <a:ln w="12700" cap="flat">
              <a:noFill/>
              <a:miter lim="400000"/>
            </a:ln>
            <a:effectLst/>
          </p:spPr>
        </p:pic>
        <p:pic>
          <p:nvPicPr>
            <p:cNvPr id="108" name="BISH CROP1.jpg" descr="BISH CROP1.jpg"/>
            <p:cNvPicPr>
              <a:picLocks noChangeAspect="1"/>
            </p:cNvPicPr>
            <p:nvPr/>
          </p:nvPicPr>
          <p:blipFill>
            <a:blip r:embed="rId5">
              <a:extLst/>
            </a:blip>
            <a:stretch>
              <a:fillRect/>
            </a:stretch>
          </p:blipFill>
          <p:spPr>
            <a:xfrm>
              <a:off x="3472017" y="506"/>
              <a:ext cx="5038337" cy="2798694"/>
            </a:xfrm>
            <a:prstGeom prst="rect">
              <a:avLst/>
            </a:prstGeom>
            <a:ln w="12700" cap="flat">
              <a:noFill/>
              <a:miter lim="400000"/>
            </a:ln>
            <a:effectLst/>
          </p:spPr>
        </p:pic>
      </p:grpSp>
      <p:sp>
        <p:nvSpPr>
          <p:cNvPr id="110" name="Subtitle 2"/>
          <p:cNvSpPr txBox="1"/>
          <p:nvPr/>
        </p:nvSpPr>
        <p:spPr>
          <a:xfrm>
            <a:off x="4950516" y="1019782"/>
            <a:ext cx="2290966" cy="59045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defTabSz="745053">
              <a:spcBef>
                <a:spcPts val="1000"/>
              </a:spcBef>
              <a:defRPr b="1" sz="1600">
                <a:latin typeface="+mn-lt"/>
                <a:ea typeface="+mn-ea"/>
                <a:cs typeface="+mn-cs"/>
                <a:sym typeface="Calibri"/>
              </a:defRPr>
            </a:lvl1pPr>
          </a:lstStyle>
          <a:p>
            <a:pPr/>
            <a:r>
              <a:t>Maximum profit for JBM</a:t>
            </a:r>
          </a:p>
        </p:txBody>
      </p:sp>
      <p:sp>
        <p:nvSpPr>
          <p:cNvPr id="111" name="Subtitle 2"/>
          <p:cNvSpPr txBox="1"/>
          <p:nvPr/>
        </p:nvSpPr>
        <p:spPr>
          <a:xfrm>
            <a:off x="8100114" y="976220"/>
            <a:ext cx="3542918" cy="5904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defTabSz="886966">
              <a:spcBef>
                <a:spcPts val="1200"/>
              </a:spcBef>
              <a:defRPr b="1" sz="2000">
                <a:latin typeface="+mn-lt"/>
                <a:ea typeface="+mn-ea"/>
                <a:cs typeface="+mn-cs"/>
                <a:sym typeface="Calibri"/>
              </a:defRPr>
            </a:lvl1pPr>
          </a:lstStyle>
          <a:p>
            <a:pPr/>
            <a:r>
              <a:t>Landowners willing to lease land</a:t>
            </a:r>
          </a:p>
        </p:txBody>
      </p:sp>
      <p:pic>
        <p:nvPicPr>
          <p:cNvPr id="112" name="EWNEWBIGGIN.jpg" descr="EWNEWBIGGIN.jpg"/>
          <p:cNvPicPr>
            <a:picLocks noChangeAspect="1"/>
          </p:cNvPicPr>
          <p:nvPr/>
        </p:nvPicPr>
        <p:blipFill>
          <a:blip r:embed="rId6">
            <a:extLst/>
          </a:blip>
          <a:stretch>
            <a:fillRect/>
          </a:stretch>
        </p:blipFill>
        <p:spPr>
          <a:xfrm>
            <a:off x="2876617" y="4502760"/>
            <a:ext cx="4488380" cy="2154142"/>
          </a:xfrm>
          <a:prstGeom prst="rect">
            <a:avLst/>
          </a:prstGeom>
          <a:ln w="12700">
            <a:miter lim="400000"/>
          </a:ln>
        </p:spPr>
      </p:pic>
      <p:sp>
        <p:nvSpPr>
          <p:cNvPr id="113" name="Slide Number"/>
          <p:cNvSpPr txBox="1"/>
          <p:nvPr>
            <p:ph type="sldNum" sz="quarter" idx="4294967295"/>
          </p:nvPr>
        </p:nvSpPr>
        <p:spPr>
          <a:xfrm>
            <a:off x="11172421" y="6404293"/>
            <a:ext cx="181379" cy="2692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eesworks site recently tweeted the following:…"/>
          <p:cNvSpPr txBox="1"/>
          <p:nvPr/>
        </p:nvSpPr>
        <p:spPr>
          <a:xfrm>
            <a:off x="1065589" y="5383031"/>
            <a:ext cx="9493554" cy="57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spcBef>
                <a:spcPts val="600"/>
              </a:spcBef>
              <a:defRPr b="1" sz="1600">
                <a:solidFill>
                  <a:srgbClr val="0F1419"/>
                </a:solidFill>
              </a:defRPr>
            </a:pPr>
            <a:r>
              <a:t>Teesworks site recently tweeted the following:  </a:t>
            </a:r>
            <a:endParaRPr sz="1100"/>
          </a:p>
          <a:p>
            <a:pPr algn="ctr" defTabSz="457200">
              <a:defRPr b="1" sz="1600">
                <a:solidFill>
                  <a:srgbClr val="0F1419"/>
                </a:solidFill>
              </a:defRPr>
            </a:pPr>
            <a:r>
              <a:t>“</a:t>
            </a:r>
            <a:r>
              <a:rPr i="1"/>
              <a:t>Our eyes are firmly set on the cleaner, greener, safer and healthier industries of tomorrow</a:t>
            </a:r>
            <a:r>
              <a:t>”</a:t>
            </a:r>
          </a:p>
        </p:txBody>
      </p:sp>
      <p:pic>
        <p:nvPicPr>
          <p:cNvPr id="118" name="Screenshot 2022-12-11 at 09.55.21.png" descr="Screenshot 2022-12-11 at 09.55.21.png"/>
          <p:cNvPicPr>
            <a:picLocks noChangeAspect="1"/>
          </p:cNvPicPr>
          <p:nvPr/>
        </p:nvPicPr>
        <p:blipFill>
          <a:blip r:embed="rId2">
            <a:extLst/>
          </a:blip>
          <a:stretch>
            <a:fillRect/>
          </a:stretch>
        </p:blipFill>
        <p:spPr>
          <a:xfrm>
            <a:off x="3857892" y="1889841"/>
            <a:ext cx="4578537" cy="3280877"/>
          </a:xfrm>
          <a:prstGeom prst="rect">
            <a:avLst/>
          </a:prstGeom>
          <a:ln w="12700">
            <a:miter lim="400000"/>
          </a:ln>
        </p:spPr>
      </p:pic>
      <p:sp>
        <p:nvSpPr>
          <p:cNvPr id="119" name="Title 1"/>
          <p:cNvSpPr txBox="1"/>
          <p:nvPr/>
        </p:nvSpPr>
        <p:spPr>
          <a:xfrm>
            <a:off x="445343" y="115395"/>
            <a:ext cx="11125205" cy="85609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96111">
              <a:lnSpc>
                <a:spcPct val="90000"/>
              </a:lnSpc>
              <a:defRPr b="1" sz="4800">
                <a:latin typeface="+mn-lt"/>
                <a:ea typeface="+mn-ea"/>
                <a:cs typeface="+mn-cs"/>
                <a:sym typeface="Calibri"/>
              </a:defRPr>
            </a:lvl1pPr>
          </a:lstStyle>
          <a:p>
            <a:pPr/>
            <a:r>
              <a:t>Alternatives</a:t>
            </a:r>
          </a:p>
        </p:txBody>
      </p:sp>
      <p:sp>
        <p:nvSpPr>
          <p:cNvPr id="120" name="TextBox 5"/>
          <p:cNvSpPr txBox="1"/>
          <p:nvPr/>
        </p:nvSpPr>
        <p:spPr>
          <a:xfrm>
            <a:off x="1230085" y="1186542"/>
            <a:ext cx="9982201" cy="650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a:latin typeface="+mn-lt"/>
                <a:ea typeface="+mn-ea"/>
                <a:cs typeface="+mn-cs"/>
                <a:sym typeface="Calibri"/>
              </a:defRPr>
            </a:pPr>
            <a:r>
              <a:t>The Teesworks site is over 4500 acres, it could easily accommodate all of the </a:t>
            </a:r>
          </a:p>
          <a:p>
            <a:pPr algn="ctr">
              <a:defRPr b="1">
                <a:latin typeface="+mn-lt"/>
                <a:ea typeface="+mn-ea"/>
                <a:cs typeface="+mn-cs"/>
                <a:sym typeface="Calibri"/>
              </a:defRPr>
            </a:pPr>
            <a:r>
              <a:t>solar farms being proposed for our area……</a:t>
            </a:r>
            <a:r>
              <a:rPr>
                <a:solidFill>
                  <a:srgbClr val="FF0000"/>
                </a:solidFill>
              </a:rPr>
              <a:t>BUT this also demonstrates the scale of the project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itle 1"/>
          <p:cNvSpPr txBox="1"/>
          <p:nvPr>
            <p:ph type="ctrTitle"/>
          </p:nvPr>
        </p:nvSpPr>
        <p:spPr>
          <a:xfrm>
            <a:off x="239485" y="-74506"/>
            <a:ext cx="11952515" cy="1002452"/>
          </a:xfrm>
          <a:prstGeom prst="rect">
            <a:avLst/>
          </a:prstGeom>
        </p:spPr>
        <p:txBody>
          <a:bodyPr/>
          <a:lstStyle>
            <a:lvl1pPr defTabSz="896111">
              <a:defRPr b="1" sz="4800"/>
            </a:lvl1pPr>
          </a:lstStyle>
          <a:p>
            <a:pPr/>
            <a:r>
              <a:t>Factors Around Agricultural Land</a:t>
            </a:r>
          </a:p>
        </p:txBody>
      </p:sp>
      <p:sp>
        <p:nvSpPr>
          <p:cNvPr id="123" name="Subtitle 2"/>
          <p:cNvSpPr txBox="1"/>
          <p:nvPr>
            <p:ph type="subTitle" idx="1"/>
          </p:nvPr>
        </p:nvSpPr>
        <p:spPr>
          <a:xfrm>
            <a:off x="399622" y="1317173"/>
            <a:ext cx="10918622" cy="5116290"/>
          </a:xfrm>
          <a:prstGeom prst="rect">
            <a:avLst/>
          </a:prstGeom>
        </p:spPr>
        <p:txBody>
          <a:bodyPr/>
          <a:lstStyle/>
          <a:p>
            <a:pPr marL="339470" indent="-339470" algn="l" defTabSz="905255">
              <a:lnSpc>
                <a:spcPct val="100000"/>
              </a:lnSpc>
              <a:spcBef>
                <a:spcPts val="1200"/>
              </a:spcBef>
              <a:buSzPct val="100000"/>
              <a:buFont typeface="Arial"/>
              <a:buChar char="•"/>
              <a:defRPr b="1" sz="1800"/>
            </a:pPr>
            <a:r>
              <a:t>Agricultural land is rated on a scale of 1-5, 1 being the best.</a:t>
            </a:r>
            <a:endParaRPr sz="1900"/>
          </a:p>
          <a:p>
            <a:pPr marL="339470" indent="-339470" algn="l" defTabSz="905255">
              <a:lnSpc>
                <a:spcPct val="100000"/>
              </a:lnSpc>
              <a:spcBef>
                <a:spcPts val="1200"/>
              </a:spcBef>
              <a:buSzPct val="100000"/>
              <a:buFont typeface="Arial"/>
              <a:buChar char="•"/>
              <a:defRPr b="1" sz="1800"/>
            </a:pPr>
            <a:r>
              <a:t>There is a sub 3a and 3b classification</a:t>
            </a:r>
            <a:endParaRPr sz="1900"/>
          </a:p>
          <a:p>
            <a:pPr marL="339470" indent="-339470" algn="l" defTabSz="905255">
              <a:lnSpc>
                <a:spcPct val="100000"/>
              </a:lnSpc>
              <a:spcBef>
                <a:spcPts val="1200"/>
              </a:spcBef>
              <a:buSzPct val="100000"/>
              <a:buFont typeface="Arial"/>
              <a:buChar char="•"/>
              <a:defRPr b="1" sz="1800"/>
            </a:pPr>
            <a:r>
              <a:t>Current legislation states 1,2 and 3a land is protected.  3b is not.</a:t>
            </a:r>
            <a:endParaRPr sz="1900"/>
          </a:p>
          <a:p>
            <a:pPr marL="339470" indent="-339470" algn="l" defTabSz="905255">
              <a:lnSpc>
                <a:spcPct val="100000"/>
              </a:lnSpc>
              <a:spcBef>
                <a:spcPts val="1200"/>
              </a:spcBef>
              <a:buSzPct val="100000"/>
              <a:buFont typeface="Arial"/>
              <a:buChar char="•"/>
              <a:defRPr b="1" sz="1800"/>
            </a:pPr>
            <a:r>
              <a:t>Most arable land used for food production growth is 3a or higher.  I think most people will have witnessed the late summer harvests across the fields around the village which indicates they have been used for food crops.</a:t>
            </a:r>
            <a:endParaRPr sz="1900"/>
          </a:p>
          <a:p>
            <a:pPr marL="339470" indent="-339470" algn="l" defTabSz="905255">
              <a:lnSpc>
                <a:spcPct val="100000"/>
              </a:lnSpc>
              <a:spcBef>
                <a:spcPts val="1200"/>
              </a:spcBef>
              <a:buSzPct val="100000"/>
              <a:buFont typeface="Arial"/>
              <a:buChar char="•"/>
              <a:defRPr b="1" sz="1800"/>
            </a:pPr>
            <a:r>
              <a:t>However, the developer essentially self tests the land quality as part of their application.  It is notable how may fields are reclassified from 3a to 3b as part of this process in other plans that can be viewed!!</a:t>
            </a:r>
            <a:endParaRPr sz="1900"/>
          </a:p>
          <a:p>
            <a:pPr marL="339470" indent="-339470" algn="l" defTabSz="905255">
              <a:lnSpc>
                <a:spcPct val="100000"/>
              </a:lnSpc>
              <a:spcBef>
                <a:spcPts val="1200"/>
              </a:spcBef>
              <a:buSzPct val="100000"/>
              <a:buFont typeface="Arial"/>
              <a:buChar char="•"/>
              <a:defRPr b="1" sz="1800"/>
            </a:pPr>
            <a:r>
              <a:t>3b can be used for Solar farms at present.  A coincidence?</a:t>
            </a:r>
            <a:endParaRPr sz="1900"/>
          </a:p>
          <a:p>
            <a:pPr marL="339470" indent="-339470" algn="l" defTabSz="905255">
              <a:lnSpc>
                <a:spcPct val="100000"/>
              </a:lnSpc>
              <a:spcBef>
                <a:spcPts val="1200"/>
              </a:spcBef>
              <a:buSzPct val="100000"/>
              <a:buFont typeface="Arial"/>
              <a:buChar char="•"/>
              <a:defRPr b="1" sz="1800"/>
            </a:pPr>
            <a:r>
              <a:t>What happens afterwards?  </a:t>
            </a:r>
            <a:r>
              <a:rPr>
                <a:solidFill>
                  <a:srgbClr val="FF0000"/>
                </a:solidFill>
              </a:rPr>
              <a:t>Who knows?  </a:t>
            </a:r>
            <a:r>
              <a:t>Factories?  Houses?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ctrTitle"/>
          </p:nvPr>
        </p:nvSpPr>
        <p:spPr>
          <a:xfrm>
            <a:off x="-121923" y="-74506"/>
            <a:ext cx="12313926" cy="1002452"/>
          </a:xfrm>
          <a:prstGeom prst="rect">
            <a:avLst/>
          </a:prstGeom>
        </p:spPr>
        <p:txBody>
          <a:bodyPr/>
          <a:lstStyle>
            <a:lvl1pPr defTabSz="896111">
              <a:defRPr b="1" sz="4800"/>
            </a:lvl1pPr>
          </a:lstStyle>
          <a:p>
            <a:pPr/>
            <a:r>
              <a:t>The Overall Issues With Solar</a:t>
            </a:r>
          </a:p>
        </p:txBody>
      </p:sp>
      <p:sp>
        <p:nvSpPr>
          <p:cNvPr id="128" name="Subtitle 2"/>
          <p:cNvSpPr txBox="1"/>
          <p:nvPr>
            <p:ph type="subTitle" idx="1"/>
          </p:nvPr>
        </p:nvSpPr>
        <p:spPr>
          <a:xfrm>
            <a:off x="264036" y="1056637"/>
            <a:ext cx="11542008" cy="5801366"/>
          </a:xfrm>
          <a:prstGeom prst="rect">
            <a:avLst/>
          </a:prstGeom>
        </p:spPr>
        <p:txBody>
          <a:bodyPr/>
          <a:lstStyle/>
          <a:p>
            <a:pPr marL="533400" indent="-358775" algn="l" defTabSz="676655">
              <a:lnSpc>
                <a:spcPct val="110000"/>
              </a:lnSpc>
              <a:spcBef>
                <a:spcPts val="1200"/>
              </a:spcBef>
              <a:buSzPct val="100000"/>
              <a:buFont typeface="Arial"/>
              <a:buChar char="•"/>
              <a:defRPr b="1" sz="2000"/>
            </a:pPr>
            <a:r>
              <a:t>Replacing an energy crisis with a food supply crisis</a:t>
            </a:r>
            <a:endParaRPr sz="1200"/>
          </a:p>
          <a:p>
            <a:pPr marL="533400" indent="-358775" algn="l" defTabSz="676655">
              <a:lnSpc>
                <a:spcPct val="110000"/>
              </a:lnSpc>
              <a:spcBef>
                <a:spcPts val="1200"/>
              </a:spcBef>
              <a:buSzPct val="100000"/>
              <a:buFont typeface="Arial"/>
              <a:buChar char="•"/>
              <a:defRPr b="1" sz="2000"/>
            </a:pPr>
            <a:r>
              <a:t>Much less efficient than offshore wind  - 200 acres v 1 offshore wind turbine</a:t>
            </a:r>
            <a:endParaRPr>
              <a:solidFill>
                <a:srgbClr val="FF0000"/>
              </a:solidFill>
            </a:endParaRPr>
          </a:p>
          <a:p>
            <a:pPr marL="533400" indent="-358775" algn="l" defTabSz="338326">
              <a:lnSpc>
                <a:spcPct val="110000"/>
              </a:lnSpc>
              <a:spcBef>
                <a:spcPts val="1200"/>
              </a:spcBef>
              <a:buSzPct val="100000"/>
              <a:buChar char="•"/>
              <a:defRPr b="1" i="1" sz="2000">
                <a:solidFill>
                  <a:srgbClr val="040404"/>
                </a:solidFill>
              </a:defRPr>
            </a:pPr>
            <a:r>
              <a:t>Issues with toxic materials in the panels</a:t>
            </a:r>
          </a:p>
          <a:p>
            <a:pPr marL="533400" indent="-358775" algn="l" defTabSz="676655">
              <a:lnSpc>
                <a:spcPct val="110000"/>
              </a:lnSpc>
              <a:spcBef>
                <a:spcPts val="1200"/>
              </a:spcBef>
              <a:buSzPct val="100000"/>
              <a:buFont typeface="Arial"/>
              <a:buChar char="•"/>
              <a:defRPr b="1" sz="2000"/>
            </a:pPr>
            <a:r>
              <a:t>Carbon footprint/waste materials</a:t>
            </a:r>
          </a:p>
          <a:p>
            <a:pPr marL="533400" indent="-358775" algn="l" defTabSz="676655">
              <a:lnSpc>
                <a:spcPct val="110000"/>
              </a:lnSpc>
              <a:spcBef>
                <a:spcPts val="1200"/>
              </a:spcBef>
              <a:buSzPct val="100000"/>
              <a:buFont typeface="Arial"/>
              <a:buChar char="•"/>
              <a:defRPr b="1" sz="2000"/>
            </a:pPr>
            <a:r>
              <a:t>Questionable issues in the supply chain!</a:t>
            </a:r>
          </a:p>
          <a:p>
            <a:pPr marL="533400" indent="-358775" algn="l" defTabSz="676655">
              <a:lnSpc>
                <a:spcPct val="110000"/>
              </a:lnSpc>
              <a:spcBef>
                <a:spcPts val="1200"/>
              </a:spcBef>
              <a:buSzPct val="100000"/>
              <a:buFont typeface="Arial"/>
              <a:buChar char="•"/>
              <a:defRPr b="1" sz="2000"/>
            </a:pPr>
            <a:r>
              <a:t>Lack of a sensible Government solar policy, indeed lack of ANY solar policy</a:t>
            </a:r>
          </a:p>
          <a:p>
            <a:pPr marL="533400" indent="-358775" algn="l" defTabSz="676655">
              <a:lnSpc>
                <a:spcPct val="110000"/>
              </a:lnSpc>
              <a:spcBef>
                <a:spcPts val="1200"/>
              </a:spcBef>
              <a:buSzPct val="100000"/>
              <a:buFont typeface="Arial"/>
              <a:buChar char="•"/>
              <a:defRPr b="1" sz="2000"/>
            </a:pPr>
            <a:r>
              <a:t>Lack of common sense thinking….new build roofs, utilise brownfield sites</a:t>
            </a:r>
            <a:endParaRPr sz="1200"/>
          </a:p>
          <a:p>
            <a:pPr indent="174625" algn="l" defTabSz="676655">
              <a:lnSpc>
                <a:spcPct val="110000"/>
              </a:lnSpc>
              <a:spcBef>
                <a:spcPts val="1200"/>
              </a:spcBef>
              <a:defRPr b="1" sz="2000"/>
            </a:pPr>
          </a:p>
          <a:p>
            <a:pPr indent="533400" defTabSz="676655">
              <a:lnSpc>
                <a:spcPct val="110000"/>
              </a:lnSpc>
              <a:spcBef>
                <a:spcPts val="1200"/>
              </a:spcBef>
              <a:defRPr b="1" sz="2000">
                <a:solidFill>
                  <a:srgbClr val="FF0000"/>
                </a:solidFill>
              </a:defRPr>
            </a:pPr>
            <a:r>
              <a:t>These are all frustrating points but all of the above are central Government issues to resolve.  We cannot directly influence them and we all know how long Government take to arrive at common sense solutions, if at all.</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359227" y="16776"/>
            <a:ext cx="11375575" cy="1325563"/>
          </a:xfrm>
          <a:prstGeom prst="rect">
            <a:avLst/>
          </a:prstGeom>
        </p:spPr>
        <p:txBody>
          <a:bodyPr/>
          <a:lstStyle>
            <a:lvl1pPr algn="ctr">
              <a:defRPr b="1" sz="4800"/>
            </a:lvl1pPr>
          </a:lstStyle>
          <a:p>
            <a:pPr/>
            <a:r>
              <a:t>Sustainability?</a:t>
            </a:r>
          </a:p>
        </p:txBody>
      </p:sp>
      <p:pic>
        <p:nvPicPr>
          <p:cNvPr id="133" name="solar-paradox.jpg" descr="solar-paradox.jpg"/>
          <p:cNvPicPr>
            <a:picLocks noChangeAspect="1"/>
          </p:cNvPicPr>
          <p:nvPr/>
        </p:nvPicPr>
        <p:blipFill>
          <a:blip r:embed="rId2">
            <a:extLst/>
          </a:blip>
          <a:stretch>
            <a:fillRect/>
          </a:stretch>
        </p:blipFill>
        <p:spPr>
          <a:xfrm>
            <a:off x="673251" y="2061398"/>
            <a:ext cx="3408892" cy="1917502"/>
          </a:xfrm>
          <a:prstGeom prst="rect">
            <a:avLst/>
          </a:prstGeom>
          <a:ln w="12700">
            <a:miter lim="400000"/>
          </a:ln>
        </p:spPr>
      </p:pic>
      <p:pic>
        <p:nvPicPr>
          <p:cNvPr id="134" name="pueutrto-rico.jpg" descr="pueutrto-rico.jpg"/>
          <p:cNvPicPr>
            <a:picLocks noChangeAspect="1"/>
          </p:cNvPicPr>
          <p:nvPr/>
        </p:nvPicPr>
        <p:blipFill>
          <a:blip r:embed="rId3">
            <a:extLst/>
          </a:blip>
          <a:stretch>
            <a:fillRect/>
          </a:stretch>
        </p:blipFill>
        <p:spPr>
          <a:xfrm>
            <a:off x="668487" y="4227395"/>
            <a:ext cx="3413865" cy="1917503"/>
          </a:xfrm>
          <a:prstGeom prst="rect">
            <a:avLst/>
          </a:prstGeom>
          <a:ln w="12700">
            <a:miter lim="400000"/>
          </a:ln>
        </p:spPr>
      </p:pic>
      <p:pic>
        <p:nvPicPr>
          <p:cNvPr id="135" name="dirty-solar-panels-doncaster-rotated.jpg" descr="dirty-solar-panels-doncaster-rotated.jpg"/>
          <p:cNvPicPr>
            <a:picLocks noChangeAspect="1"/>
          </p:cNvPicPr>
          <p:nvPr/>
        </p:nvPicPr>
        <p:blipFill>
          <a:blip r:embed="rId4">
            <a:extLst/>
          </a:blip>
          <a:stretch>
            <a:fillRect/>
          </a:stretch>
        </p:blipFill>
        <p:spPr>
          <a:xfrm>
            <a:off x="4653915" y="2061398"/>
            <a:ext cx="3001503" cy="4001998"/>
          </a:xfrm>
          <a:prstGeom prst="rect">
            <a:avLst/>
          </a:prstGeom>
          <a:ln w="12700">
            <a:miter lim="400000"/>
          </a:ln>
        </p:spPr>
      </p:pic>
      <p:pic>
        <p:nvPicPr>
          <p:cNvPr id="136" name="images-3.jpeg" descr="images-3.jpeg"/>
          <p:cNvPicPr>
            <a:picLocks noChangeAspect="1"/>
          </p:cNvPicPr>
          <p:nvPr/>
        </p:nvPicPr>
        <p:blipFill>
          <a:blip r:embed="rId5">
            <a:extLst/>
          </a:blip>
          <a:stretch>
            <a:fillRect/>
          </a:stretch>
        </p:blipFill>
        <p:spPr>
          <a:xfrm>
            <a:off x="8109649" y="2061398"/>
            <a:ext cx="3133959" cy="1793851"/>
          </a:xfrm>
          <a:prstGeom prst="rect">
            <a:avLst/>
          </a:prstGeom>
          <a:ln w="12700">
            <a:miter lim="400000"/>
          </a:ln>
        </p:spPr>
      </p:pic>
      <p:pic>
        <p:nvPicPr>
          <p:cNvPr id="137" name="images-2.jpeg" descr="images-2.jpeg"/>
          <p:cNvPicPr>
            <a:picLocks noChangeAspect="1"/>
          </p:cNvPicPr>
          <p:nvPr/>
        </p:nvPicPr>
        <p:blipFill>
          <a:blip r:embed="rId6">
            <a:extLst/>
          </a:blip>
          <a:stretch>
            <a:fillRect/>
          </a:stretch>
        </p:blipFill>
        <p:spPr>
          <a:xfrm>
            <a:off x="8109649" y="3977890"/>
            <a:ext cx="3133959" cy="208550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39" name="https_2F2Fblogs-images.forbes.com2Fmichaelshellenberger2Ffiles2F20182F042FNuclearWaste.002.jpg" descr="https_2F2Fblogs-images.forbes.com2Fmichaelshellenberger2Ffiles2F20182F042FNuclearWaste.002.jpg"/>
          <p:cNvPicPr>
            <a:picLocks noChangeAspect="1"/>
          </p:cNvPicPr>
          <p:nvPr/>
        </p:nvPicPr>
        <p:blipFill>
          <a:blip r:embed="rId2">
            <a:extLst/>
          </a:blip>
          <a:stretch>
            <a:fillRect/>
          </a:stretch>
        </p:blipFill>
        <p:spPr>
          <a:xfrm>
            <a:off x="1822967" y="333119"/>
            <a:ext cx="8255684" cy="619176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Rectangle 1"/>
          <p:cNvSpPr/>
          <p:nvPr/>
        </p:nvSpPr>
        <p:spPr>
          <a:xfrm>
            <a:off x="272623" y="1854836"/>
            <a:ext cx="11376587" cy="831000"/>
          </a:xfrm>
          <a:prstGeom prst="rect">
            <a:avLst/>
          </a:prstGeom>
          <a:solidFill>
            <a:srgbClr val="FFFFFF"/>
          </a:solidFill>
          <a:ln w="12700">
            <a:solidFill>
              <a:schemeClr val="accent1"/>
            </a:solidFill>
            <a:miter/>
          </a:ln>
        </p:spPr>
        <p:txBody>
          <a:bodyPr lIns="45718" tIns="45718" rIns="45718" bIns="45718" anchor="ctr"/>
          <a:lstStyle/>
          <a:p>
            <a:pPr>
              <a:defRPr>
                <a:latin typeface="+mn-lt"/>
                <a:ea typeface="+mn-ea"/>
                <a:cs typeface="+mn-cs"/>
                <a:sym typeface="Calibri"/>
              </a:defRPr>
            </a:pPr>
          </a:p>
        </p:txBody>
      </p:sp>
      <p:sp>
        <p:nvSpPr>
          <p:cNvPr id="142" name="Title 1"/>
          <p:cNvSpPr txBox="1"/>
          <p:nvPr>
            <p:ph type="ctrTitle"/>
          </p:nvPr>
        </p:nvSpPr>
        <p:spPr>
          <a:xfrm>
            <a:off x="272625" y="881676"/>
            <a:ext cx="11646749" cy="973164"/>
          </a:xfrm>
          <a:prstGeom prst="rect">
            <a:avLst/>
          </a:prstGeom>
        </p:spPr>
        <p:txBody>
          <a:bodyPr/>
          <a:lstStyle/>
          <a:p>
            <a:pPr algn="l">
              <a:defRPr b="1" sz="1800"/>
            </a:pPr>
            <a:r>
              <a:t>We are not against the principles of solar power or solar developments.  They clearly have their place in a modern world moving away from fossil fuels.  Renewables are the future of electricity generation.  </a:t>
            </a:r>
            <a:br/>
            <a:r>
              <a:t>We are not opposing the general plan for the UK to invest in Wind and Solar.</a:t>
            </a:r>
          </a:p>
        </p:txBody>
      </p:sp>
      <p:sp>
        <p:nvSpPr>
          <p:cNvPr id="143" name="Title 1"/>
          <p:cNvSpPr txBox="1"/>
          <p:nvPr/>
        </p:nvSpPr>
        <p:spPr>
          <a:xfrm>
            <a:off x="334973" y="1861515"/>
            <a:ext cx="11314235" cy="1209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spAutoFit/>
          </a:bodyPr>
          <a:lstStyle/>
          <a:p>
            <a:pPr algn="ctr">
              <a:spcBef>
                <a:spcPts val="600"/>
              </a:spcBef>
              <a:defRPr b="1" sz="2000">
                <a:latin typeface="+mn-lt"/>
                <a:ea typeface="+mn-ea"/>
                <a:cs typeface="+mn-cs"/>
                <a:sym typeface="Calibri"/>
              </a:defRPr>
            </a:pPr>
            <a:r>
              <a:t>So what is the issue here for Bishopton and its surrounding villages and residents…</a:t>
            </a:r>
          </a:p>
          <a:p>
            <a:pPr algn="ctr">
              <a:spcBef>
                <a:spcPts val="600"/>
              </a:spcBef>
              <a:defRPr b="1" sz="2400">
                <a:latin typeface="+mn-lt"/>
                <a:ea typeface="+mn-ea"/>
                <a:cs typeface="+mn-cs"/>
                <a:sym typeface="Calibri"/>
              </a:defRPr>
            </a:pPr>
            <a:r>
              <a:t>THE SPECIFIC </a:t>
            </a:r>
            <a:r>
              <a:rPr>
                <a:solidFill>
                  <a:srgbClr val="FF0000"/>
                </a:solidFill>
              </a:rPr>
              <a:t>INCONSIDERATE DEVELOPMENT </a:t>
            </a:r>
            <a:r>
              <a:t>ASPECTS OF THE BYERS GILL PROPOSAL</a:t>
            </a:r>
            <a:br/>
          </a:p>
        </p:txBody>
      </p:sp>
      <p:sp>
        <p:nvSpPr>
          <p:cNvPr id="144" name="Title 1"/>
          <p:cNvSpPr txBox="1"/>
          <p:nvPr/>
        </p:nvSpPr>
        <p:spPr>
          <a:xfrm>
            <a:off x="604519" y="3009239"/>
            <a:ext cx="10945709" cy="34340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spAutoFit/>
          </a:bodyPr>
          <a:lstStyle/>
          <a:p>
            <a:pPr>
              <a:lnSpc>
                <a:spcPct val="90000"/>
              </a:lnSpc>
              <a:defRPr b="1" sz="1600">
                <a:latin typeface="+mn-lt"/>
                <a:ea typeface="+mn-ea"/>
                <a:cs typeface="+mn-cs"/>
                <a:sym typeface="Calibri"/>
              </a:defRPr>
            </a:pPr>
            <a:r>
              <a:t>The Byers Gill development has a number of stakeholders:</a:t>
            </a:r>
          </a:p>
          <a:p>
            <a:pPr>
              <a:lnSpc>
                <a:spcPct val="90000"/>
              </a:lnSpc>
              <a:defRPr b="1" sz="1600">
                <a:latin typeface="+mn-lt"/>
                <a:ea typeface="+mn-ea"/>
                <a:cs typeface="+mn-cs"/>
                <a:sym typeface="Calibri"/>
              </a:defRPr>
            </a:pPr>
          </a:p>
          <a:p>
            <a:pPr marL="533400" indent="-261938">
              <a:spcBef>
                <a:spcPts val="600"/>
              </a:spcBef>
              <a:buSzPct val="100000"/>
              <a:buFont typeface="Arial"/>
              <a:buChar char="•"/>
              <a:defRPr b="1" sz="1600">
                <a:latin typeface="+mn-lt"/>
                <a:ea typeface="+mn-ea"/>
                <a:cs typeface="+mn-cs"/>
                <a:sym typeface="Calibri"/>
              </a:defRPr>
            </a:pPr>
            <a:r>
              <a:t>The Developer (will make a vast amount of profit from this)</a:t>
            </a:r>
          </a:p>
          <a:p>
            <a:pPr marL="533400" indent="-261938">
              <a:spcBef>
                <a:spcPts val="600"/>
              </a:spcBef>
              <a:buSzPct val="100000"/>
              <a:buFont typeface="Arial"/>
              <a:buChar char="•"/>
              <a:defRPr b="1" sz="1600">
                <a:latin typeface="+mn-lt"/>
                <a:ea typeface="+mn-ea"/>
                <a:cs typeface="+mn-cs"/>
                <a:sym typeface="Calibri"/>
              </a:defRPr>
            </a:pPr>
            <a:r>
              <a:t>The landowners (Cash inflows throughout the life of the project)</a:t>
            </a:r>
          </a:p>
          <a:p>
            <a:pPr marL="533400" indent="-261938">
              <a:spcBef>
                <a:spcPts val="600"/>
              </a:spcBef>
              <a:buSzPct val="100000"/>
              <a:buFont typeface="Arial"/>
              <a:buChar char="•"/>
              <a:defRPr b="1" sz="1600">
                <a:latin typeface="+mn-lt"/>
                <a:ea typeface="+mn-ea"/>
                <a:cs typeface="+mn-cs"/>
                <a:sym typeface="Calibri"/>
              </a:defRPr>
            </a:pPr>
            <a:r>
              <a:t>The Grid  - electricity generation.  It is important to understand electricity generated will go into the Grid system.  It will not be utilised specifically by local residents nor will there be any direct savings to local residents electricity bills</a:t>
            </a:r>
          </a:p>
          <a:p>
            <a:pPr marL="533400" indent="-261938">
              <a:spcBef>
                <a:spcPts val="600"/>
              </a:spcBef>
              <a:buSzPct val="100000"/>
              <a:buFont typeface="Arial"/>
              <a:buChar char="•"/>
              <a:defRPr b="1" sz="1600">
                <a:latin typeface="+mn-lt"/>
                <a:ea typeface="+mn-ea"/>
                <a:cs typeface="+mn-cs"/>
                <a:sym typeface="Calibri"/>
              </a:defRPr>
            </a:pPr>
            <a:r>
              <a:t>The electricity companies – more electricity to sell, more profits to make</a:t>
            </a:r>
          </a:p>
          <a:p>
            <a:pPr lvl="2" marL="533400" indent="-261938">
              <a:spcBef>
                <a:spcPts val="600"/>
              </a:spcBef>
              <a:buSzPct val="100000"/>
              <a:buFont typeface="Arial"/>
              <a:buChar char="•"/>
              <a:defRPr b="1" sz="1600">
                <a:latin typeface="+mn-lt"/>
                <a:ea typeface="+mn-ea"/>
                <a:cs typeface="+mn-cs"/>
                <a:sym typeface="Calibri"/>
              </a:defRPr>
            </a:pPr>
            <a:r>
              <a:t>The local residents and community are the bottom of the list in terms of consideration of impacts.  </a:t>
            </a:r>
          </a:p>
          <a:p>
            <a:pPr lvl="2" marL="533400" indent="-261938">
              <a:spcBef>
                <a:spcPts val="600"/>
              </a:spcBef>
              <a:buSzPct val="100000"/>
              <a:buFont typeface="Arial"/>
              <a:buChar char="•"/>
              <a:defRPr b="1" sz="1600">
                <a:latin typeface="+mn-lt"/>
                <a:ea typeface="+mn-ea"/>
                <a:cs typeface="+mn-cs"/>
                <a:sym typeface="Calibri"/>
              </a:defRPr>
            </a:pPr>
            <a:r>
              <a:t>This development is being undertaken by a Southern based developer and the decision will be made in Whitehall by a civil servant who has never visited the area and signed off by a Secretary of State who isn’t from the area.</a:t>
            </a:r>
          </a:p>
          <a:p>
            <a:pPr indent="271460">
              <a:spcBef>
                <a:spcPts val="600"/>
              </a:spcBef>
              <a:defRPr b="1" sz="2800">
                <a:solidFill>
                  <a:srgbClr val="FF0000"/>
                </a:solidFill>
                <a:latin typeface="+mn-lt"/>
                <a:ea typeface="+mn-ea"/>
                <a:cs typeface="+mn-cs"/>
                <a:sym typeface="Calibri"/>
              </a:defRPr>
            </a:pPr>
            <a:r>
              <a:t>We must therefore stand up for ourselves, be heard, and be counted.  </a:t>
            </a:r>
          </a:p>
        </p:txBody>
      </p:sp>
      <p:sp>
        <p:nvSpPr>
          <p:cNvPr id="145" name="TextBox 9"/>
          <p:cNvSpPr txBox="1"/>
          <p:nvPr/>
        </p:nvSpPr>
        <p:spPr>
          <a:xfrm>
            <a:off x="861907" y="153948"/>
            <a:ext cx="10430934" cy="8407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4800">
                <a:latin typeface="+mn-lt"/>
                <a:ea typeface="+mn-ea"/>
                <a:cs typeface="+mn-cs"/>
                <a:sym typeface="Calibri"/>
              </a:defRPr>
            </a:lvl1pPr>
          </a:lstStyle>
          <a:p>
            <a:pPr/>
            <a:r>
              <a:t>Why Oppose These Plans?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